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3"/>
  </p:notesMasterIdLst>
  <p:sldIdLst>
    <p:sldId id="256" r:id="rId2"/>
    <p:sldId id="322" r:id="rId3"/>
    <p:sldId id="323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324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1" r:id="rId27"/>
    <p:sldId id="281" r:id="rId28"/>
    <p:sldId id="282" r:id="rId29"/>
    <p:sldId id="284" r:id="rId30"/>
    <p:sldId id="325" r:id="rId31"/>
    <p:sldId id="285" r:id="rId32"/>
    <p:sldId id="286" r:id="rId33"/>
    <p:sldId id="326" r:id="rId34"/>
    <p:sldId id="293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7" r:id="rId46"/>
    <p:sldId id="308" r:id="rId47"/>
    <p:sldId id="315" r:id="rId48"/>
    <p:sldId id="316" r:id="rId49"/>
    <p:sldId id="317" r:id="rId50"/>
    <p:sldId id="318" r:id="rId51"/>
    <p:sldId id="32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8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6275"/>
  </p:normalViewPr>
  <p:slideViewPr>
    <p:cSldViewPr>
      <p:cViewPr varScale="1">
        <p:scale>
          <a:sx n="98" d="100"/>
          <a:sy n="98" d="100"/>
        </p:scale>
        <p:origin x="2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50F3-9436-4150-AF08-335C6FD50346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24DB-C3B0-43A7-B983-D0A01406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0350" y="725798"/>
            <a:ext cx="1406383" cy="1139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1625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114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2779403"/>
            <a:ext cx="10977432" cy="57563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600" u="sng" kern="12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04E000B-DC08-6C4D-9414-D068BFFB320D}"/>
              </a:ext>
            </a:extLst>
          </p:cNvPr>
          <p:cNvSpPr txBox="1">
            <a:spLocks/>
          </p:cNvSpPr>
          <p:nvPr userDrawn="1"/>
        </p:nvSpPr>
        <p:spPr>
          <a:xfrm>
            <a:off x="749301" y="3346618"/>
            <a:ext cx="53467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Paul Rosen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University of South Florida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EC5CEB5-FFF5-064D-9948-3644B345D677}"/>
              </a:ext>
            </a:extLst>
          </p:cNvPr>
          <p:cNvSpPr txBox="1">
            <a:spLocks/>
          </p:cNvSpPr>
          <p:nvPr userDrawn="1"/>
        </p:nvSpPr>
        <p:spPr>
          <a:xfrm>
            <a:off x="749301" y="4836803"/>
            <a:ext cx="7277101" cy="575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8" indent="-228588" algn="l" defTabSz="9143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76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2388" marR="0" lvl="0" indent="-1322388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baseline="0" dirty="0"/>
              <a:t>Some slides from: </a:t>
            </a:r>
            <a:r>
              <a:rPr lang="en-US" sz="1400" dirty="0">
                <a:latin typeface="Gill Sans MT" panose="020B0502020104020203" pitchFamily="34" charset="77"/>
              </a:rPr>
              <a:t>Anders Backman, Mark </a:t>
            </a:r>
            <a:r>
              <a:rPr lang="en-US" sz="1400" dirty="0" err="1">
                <a:latin typeface="Gill Sans MT" panose="020B0502020104020203" pitchFamily="34" charset="77"/>
              </a:rPr>
              <a:t>Billinghurst</a:t>
            </a:r>
            <a:r>
              <a:rPr lang="en-US" sz="1400" dirty="0">
                <a:latin typeface="Gill Sans MT" panose="020B0502020104020203" pitchFamily="34" charset="77"/>
              </a:rPr>
              <a:t>, Doug Bowman, </a:t>
            </a:r>
            <a:r>
              <a:rPr lang="en-US" altLang="en-US" sz="1400" dirty="0">
                <a:latin typeface="Gill Sans MT" panose="020B0502020104020203" pitchFamily="34" charset="77"/>
              </a:rPr>
              <a:t>David Johnson, </a:t>
            </a:r>
            <a:r>
              <a:rPr lang="en-US" sz="1400" dirty="0"/>
              <a:t>Gun Lee</a:t>
            </a:r>
            <a:r>
              <a:rPr lang="en-US" alt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>
                <a:latin typeface="Gill Sans MT" panose="020B0502020104020203" pitchFamily="34" charset="77"/>
              </a:rPr>
              <a:t>Ivan </a:t>
            </a:r>
            <a:r>
              <a:rPr lang="en-US" sz="1400" dirty="0" err="1">
                <a:latin typeface="Gill Sans MT" panose="020B0502020104020203" pitchFamily="34" charset="77"/>
              </a:rPr>
              <a:t>Poupyrev</a:t>
            </a:r>
            <a:r>
              <a:rPr lang="en-US" sz="1400" dirty="0">
                <a:latin typeface="Gill Sans MT" panose="020B0502020104020203" pitchFamily="34" charset="77"/>
              </a:rPr>
              <a:t>, Bruce Thomas, </a:t>
            </a:r>
            <a:r>
              <a:rPr lang="en-US" altLang="en-US" sz="1400" dirty="0" err="1"/>
              <a:t>Geb</a:t>
            </a:r>
            <a:r>
              <a:rPr lang="en-US" altLang="en-US" sz="1400" dirty="0"/>
              <a:t> Thomas, </a:t>
            </a:r>
            <a:r>
              <a:rPr lang="en-US" sz="1400" dirty="0">
                <a:latin typeface="Gill Sans MT" panose="020B0502020104020203" pitchFamily="34" charset="77"/>
              </a:rPr>
              <a:t>Anna </a:t>
            </a:r>
            <a:r>
              <a:rPr lang="en-US" sz="1400" dirty="0" err="1">
                <a:latin typeface="Gill Sans MT" panose="020B0502020104020203" pitchFamily="34" charset="77"/>
              </a:rPr>
              <a:t>Yershova</a:t>
            </a:r>
            <a:r>
              <a:rPr lang="en-US" sz="1400" dirty="0">
                <a:latin typeface="Gill Sans MT" panose="020B0502020104020203" pitchFamily="34" charset="77"/>
              </a:rPr>
              <a:t>, </a:t>
            </a:r>
            <a:r>
              <a:rPr lang="en-US" sz="1400" dirty="0"/>
              <a:t>Stefanie </a:t>
            </a:r>
            <a:r>
              <a:rPr lang="en-US" sz="1400" dirty="0" err="1"/>
              <a:t>Zollman</a:t>
            </a:r>
            <a:r>
              <a:rPr lang="en-US" sz="1400" dirty="0"/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400" kern="0" baseline="0" dirty="0"/>
          </a:p>
        </p:txBody>
      </p:sp>
    </p:spTree>
    <p:extLst>
      <p:ext uri="{BB962C8B-B14F-4D97-AF65-F5344CB8AC3E}">
        <p14:creationId xmlns:p14="http://schemas.microsoft.com/office/powerpoint/2010/main" val="303966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2"/>
            <a:ext cx="9000850" cy="77961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r" defTabSz="117461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399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2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52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36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08" tIns="60954" rIns="121908" bIns="6095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99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10363200" cy="520253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843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3999" u="sng" cap="small" baseline="0">
                <a:latin typeface="Gill Sans MT" panose="020B0502020104020203" pitchFamily="34" charset="0"/>
              </a:defRPr>
            </a:lvl1pPr>
            <a:lvl2pPr marL="0" indent="0" algn="l" defTabSz="11746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465138" indent="-349250" algn="l">
              <a:lnSpc>
                <a:spcPct val="100000"/>
              </a:lnSpc>
              <a:buClrTx/>
              <a:buSzPct val="100000"/>
              <a:tabLst/>
              <a:defRPr sz="3200">
                <a:latin typeface="Gill Sans MT" panose="020B0502020104020203" pitchFamily="34" charset="0"/>
              </a:defRPr>
            </a:lvl3pPr>
            <a:lvl4pPr marL="866775" indent="-254000" algn="l">
              <a:buClrTx/>
              <a:buSzPct val="100000"/>
              <a:tabLst/>
              <a:defRPr sz="2800">
                <a:latin typeface="Gill Sans MT" panose="020B0502020104020203" pitchFamily="34" charset="0"/>
              </a:defRPr>
            </a:lvl4pPr>
            <a:lvl5pPr algn="l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8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5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47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romain.vergne.free.fr/teaching/IS/SI03-pipelin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9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8.png"/><Relationship Id="rId2" Type="http://schemas.openxmlformats.org/officeDocument/2006/relationships/image" Target="../media/image50.png"/><Relationship Id="rId16" Type="http://schemas.openxmlformats.org/officeDocument/2006/relationships/image" Target="../media/image47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glinsights.com/pipeline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9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8.png"/><Relationship Id="rId2" Type="http://schemas.openxmlformats.org/officeDocument/2006/relationships/image" Target="../media/image50.png"/><Relationship Id="rId16" Type="http://schemas.openxmlformats.org/officeDocument/2006/relationships/image" Target="../media/image47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lyzo9ll9Vw?feature=oembed" TargetMode="External"/><Relationship Id="rId4" Type="http://schemas.openxmlformats.org/officeDocument/2006/relationships/hyperlink" Target="https://youtu.be/qlyzo9ll9V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CIS 4930-001: Introduction to Augmented and Virtual Reality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sz="5100" u="sng" dirty="0"/>
              <a:t>Graphics Pipeline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60163" y="5648325"/>
            <a:ext cx="731837" cy="396875"/>
          </a:xfrm>
        </p:spPr>
        <p:txBody>
          <a:bodyPr/>
          <a:lstStyle/>
          <a:p>
            <a:fld id="{AAF71A22-6AF9-45E5-860F-5B8201FC6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FF5C2C-6BBB-7F42-85D4-EF2C0D90F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high frame rate hard: Example</a:t>
            </a:r>
          </a:p>
          <a:p>
            <a:pPr lvl="1"/>
            <a:r>
              <a:rPr lang="en-US" dirty="0"/>
              <a:t>Display</a:t>
            </a:r>
          </a:p>
          <a:p>
            <a:pPr lvl="2"/>
            <a:r>
              <a:rPr lang="en-US" dirty="0"/>
              <a:t>1280 x 1024; 24 bit (</a:t>
            </a:r>
            <a:r>
              <a:rPr lang="en-US" dirty="0" err="1"/>
              <a:t>rgb</a:t>
            </a:r>
            <a:r>
              <a:rPr lang="en-US" dirty="0"/>
              <a:t>); 32 bit (depth)</a:t>
            </a:r>
          </a:p>
          <a:p>
            <a:pPr lvl="2"/>
            <a:r>
              <a:rPr lang="en-US" dirty="0"/>
              <a:t>30 Hz update rate</a:t>
            </a:r>
          </a:p>
          <a:p>
            <a:pPr lvl="1"/>
            <a:r>
              <a:rPr lang="en-US" dirty="0"/>
              <a:t>Scene </a:t>
            </a:r>
          </a:p>
          <a:p>
            <a:pPr lvl="2"/>
            <a:r>
              <a:rPr lang="en-US" dirty="0"/>
              <a:t>100,000 triangles </a:t>
            </a:r>
          </a:p>
          <a:p>
            <a:pPr lvl="2"/>
            <a:r>
              <a:rPr lang="en-US" dirty="0"/>
              <a:t>Ambient and diffuse illumination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1F35-D2B6-1C46-AEB4-F8276158B0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6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44F1F5-D2C9-5F4F-ADD5-6AD2C5F5F6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Geometry Traversal</a:t>
            </a:r>
          </a:p>
          <a:p>
            <a:pPr lvl="2"/>
            <a:r>
              <a:rPr lang="en-US" dirty="0"/>
              <a:t>300,000 vertices, </a:t>
            </a:r>
            <a:r>
              <a:rPr lang="en-US" dirty="0" err="1"/>
              <a:t>normals</a:t>
            </a:r>
            <a:r>
              <a:rPr lang="en-US" dirty="0"/>
              <a:t> (6 FP load/store)</a:t>
            </a:r>
          </a:p>
          <a:p>
            <a:pPr lvl="2"/>
            <a:r>
              <a:rPr lang="en-US" dirty="0"/>
              <a:t>100,000 start/end tokens, (2 integer load/store)</a:t>
            </a:r>
          </a:p>
          <a:p>
            <a:pPr lvl="2"/>
            <a:r>
              <a:rPr lang="en-US" dirty="0"/>
              <a:t>2M loads/stores per frame</a:t>
            </a:r>
          </a:p>
          <a:p>
            <a:pPr lvl="1"/>
            <a:r>
              <a:rPr lang="en-US" dirty="0"/>
              <a:t>Modeling transformation</a:t>
            </a:r>
          </a:p>
          <a:p>
            <a:pPr lvl="2"/>
            <a:r>
              <a:rPr lang="en-US" dirty="0"/>
              <a:t>300,000 vertices, </a:t>
            </a:r>
            <a:r>
              <a:rPr lang="en-US" dirty="0" err="1"/>
              <a:t>normals</a:t>
            </a:r>
            <a:r>
              <a:rPr lang="en-US" dirty="0"/>
              <a:t> (25 </a:t>
            </a:r>
            <a:r>
              <a:rPr lang="en-US" dirty="0" err="1"/>
              <a:t>mults</a:t>
            </a:r>
            <a:r>
              <a:rPr lang="en-US" dirty="0"/>
              <a:t> + 18 adds)</a:t>
            </a:r>
          </a:p>
          <a:p>
            <a:pPr lvl="2"/>
            <a:r>
              <a:rPr lang="en-US" dirty="0"/>
              <a:t>7.5M </a:t>
            </a:r>
            <a:r>
              <a:rPr lang="en-US" dirty="0" err="1"/>
              <a:t>mults</a:t>
            </a:r>
            <a:r>
              <a:rPr lang="en-US" dirty="0"/>
              <a:t>, 5.4M adds per frame</a:t>
            </a:r>
          </a:p>
          <a:p>
            <a:pPr lvl="1"/>
            <a:r>
              <a:rPr lang="en-US" dirty="0"/>
              <a:t>Trivial accept/reject (gross clipping)</a:t>
            </a:r>
          </a:p>
          <a:p>
            <a:pPr lvl="2"/>
            <a:r>
              <a:rPr lang="en-US" dirty="0"/>
              <a:t>Dot each vertex against six planes</a:t>
            </a:r>
          </a:p>
          <a:p>
            <a:pPr lvl="2"/>
            <a:r>
              <a:rPr lang="en-US" dirty="0"/>
              <a:t>24 </a:t>
            </a:r>
            <a:r>
              <a:rPr lang="en-US" dirty="0" err="1"/>
              <a:t>mults</a:t>
            </a:r>
            <a:r>
              <a:rPr lang="en-US" dirty="0"/>
              <a:t> + 18 adds per vertex: 7.4M </a:t>
            </a:r>
            <a:r>
              <a:rPr lang="en-US" dirty="0" err="1"/>
              <a:t>mults</a:t>
            </a:r>
            <a:r>
              <a:rPr lang="en-US" dirty="0"/>
              <a:t>, 5.4M adds per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A1865-728D-104A-B099-9CC8A7BCD5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4F00FDB-1D75-4643-856A-31813FA69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Lighting</a:t>
            </a:r>
          </a:p>
          <a:p>
            <a:pPr lvl="2"/>
            <a:r>
              <a:rPr lang="en-US" dirty="0"/>
              <a:t>12 </a:t>
            </a:r>
            <a:r>
              <a:rPr lang="en-US" dirty="0" err="1"/>
              <a:t>mults</a:t>
            </a:r>
            <a:r>
              <a:rPr lang="en-US" dirty="0"/>
              <a:t> + 5 adds per vertex: 3.6M </a:t>
            </a:r>
            <a:r>
              <a:rPr lang="en-US" dirty="0" err="1"/>
              <a:t>mults</a:t>
            </a:r>
            <a:r>
              <a:rPr lang="en-US" dirty="0"/>
              <a:t>, 1.5M adds per frame</a:t>
            </a:r>
          </a:p>
          <a:p>
            <a:pPr lvl="1"/>
            <a:r>
              <a:rPr lang="en-US" dirty="0"/>
              <a:t>Viewing transformation</a:t>
            </a:r>
          </a:p>
          <a:p>
            <a:pPr lvl="2"/>
            <a:r>
              <a:rPr lang="en-US" dirty="0"/>
              <a:t>8 </a:t>
            </a:r>
            <a:r>
              <a:rPr lang="en-US" dirty="0" err="1"/>
              <a:t>mults</a:t>
            </a:r>
            <a:r>
              <a:rPr lang="en-US" dirty="0"/>
              <a:t> + 6 adds per vertex: 2.4M </a:t>
            </a:r>
            <a:r>
              <a:rPr lang="en-US" dirty="0" err="1"/>
              <a:t>mults</a:t>
            </a:r>
            <a:r>
              <a:rPr lang="en-US" dirty="0"/>
              <a:t> and 1.8M adds</a:t>
            </a:r>
          </a:p>
          <a:p>
            <a:pPr lvl="1"/>
            <a:r>
              <a:rPr lang="en-US" dirty="0"/>
              <a:t>Clipping</a:t>
            </a:r>
          </a:p>
          <a:p>
            <a:pPr lvl="2"/>
            <a:r>
              <a:rPr lang="en-US" dirty="0"/>
              <a:t>Highly variable </a:t>
            </a:r>
          </a:p>
          <a:p>
            <a:pPr lvl="2"/>
            <a:r>
              <a:rPr lang="en-US" dirty="0"/>
              <a:t>Division by w (assuming all primitives within view frustum)</a:t>
            </a:r>
          </a:p>
          <a:p>
            <a:pPr lvl="3"/>
            <a:r>
              <a:rPr lang="en-US" dirty="0"/>
              <a:t>3 </a:t>
            </a:r>
            <a:r>
              <a:rPr lang="en-US" dirty="0" err="1"/>
              <a:t>divs</a:t>
            </a:r>
            <a:r>
              <a:rPr lang="en-US" dirty="0"/>
              <a:t> per vertex, 0.9M divides</a:t>
            </a:r>
          </a:p>
          <a:p>
            <a:pPr lvl="1"/>
            <a:r>
              <a:rPr lang="en-US" dirty="0"/>
              <a:t>Transform to NDC</a:t>
            </a:r>
          </a:p>
          <a:p>
            <a:pPr lvl="2"/>
            <a:r>
              <a:rPr lang="en-US" dirty="0"/>
              <a:t>2 </a:t>
            </a:r>
            <a:r>
              <a:rPr lang="en-US" dirty="0" err="1"/>
              <a:t>mults</a:t>
            </a:r>
            <a:r>
              <a:rPr lang="en-US" dirty="0"/>
              <a:t> + 2 adds per vertex: 0.6M </a:t>
            </a:r>
            <a:r>
              <a:rPr lang="en-US" dirty="0" err="1"/>
              <a:t>mults</a:t>
            </a:r>
            <a:r>
              <a:rPr lang="en-US" dirty="0"/>
              <a:t>, 0.6M adds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3ABB-F398-3247-B773-D2FC83DBFE5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4F00FDB-1D75-4643-856A-31813FA69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Per-Frame Geometry Calculations</a:t>
            </a:r>
          </a:p>
          <a:p>
            <a:pPr lvl="1"/>
            <a:r>
              <a:rPr lang="en-US" dirty="0"/>
              <a:t>Total for geometry:</a:t>
            </a:r>
          </a:p>
          <a:p>
            <a:pPr lvl="2"/>
            <a:r>
              <a:rPr lang="en-US" dirty="0"/>
              <a:t>30+ million loads &amp; stores (depending on dataflow)</a:t>
            </a:r>
          </a:p>
          <a:p>
            <a:pPr lvl="2"/>
            <a:r>
              <a:rPr lang="en-US" dirty="0"/>
              <a:t>22M </a:t>
            </a:r>
            <a:r>
              <a:rPr lang="en-US" dirty="0" err="1"/>
              <a:t>mults</a:t>
            </a:r>
            <a:r>
              <a:rPr lang="en-US" dirty="0"/>
              <a:t>/divides + 15M adds per frame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66800" y="4572000"/>
            <a:ext cx="10058400" cy="940001"/>
          </a:xfrm>
          <a:prstGeom prst="rect">
            <a:avLst/>
          </a:prstGeom>
          <a:solidFill>
            <a:srgbClr val="EFEFEF"/>
          </a:solidFill>
          <a:ln w="9144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8265" algn="ctr">
              <a:spcBef>
                <a:spcPts val="310"/>
              </a:spcBef>
            </a:pPr>
            <a:r>
              <a:rPr sz="2800" spc="-10" dirty="0">
                <a:latin typeface="Arial"/>
                <a:cs typeface="Arial"/>
              </a:rPr>
              <a:t>At 30Hz </a:t>
            </a:r>
            <a:r>
              <a:rPr sz="2800" spc="5" dirty="0">
                <a:latin typeface="Arial"/>
                <a:cs typeface="Arial"/>
              </a:rPr>
              <a:t>frame </a:t>
            </a:r>
            <a:r>
              <a:rPr sz="2800" spc="-5" dirty="0">
                <a:latin typeface="Arial"/>
                <a:cs typeface="Arial"/>
              </a:rPr>
              <a:t>rate, </a:t>
            </a:r>
            <a:r>
              <a:rPr sz="2800" spc="5" dirty="0">
                <a:latin typeface="Arial"/>
                <a:cs typeface="Arial"/>
              </a:rPr>
              <a:t>more </a:t>
            </a:r>
            <a:r>
              <a:rPr sz="2800" spc="-10" dirty="0">
                <a:latin typeface="Arial"/>
                <a:cs typeface="Arial"/>
              </a:rPr>
              <a:t>than </a:t>
            </a:r>
            <a:r>
              <a:rPr sz="2800" b="1" spc="5" dirty="0">
                <a:latin typeface="Arial"/>
                <a:cs typeface="Arial"/>
              </a:rPr>
              <a:t>TWO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 err="1">
                <a:latin typeface="Arial"/>
                <a:cs typeface="Arial"/>
              </a:rPr>
              <a:t>GigaFlops</a:t>
            </a:r>
            <a:r>
              <a:rPr sz="2800" spc="-5" dirty="0">
                <a:latin typeface="Arial"/>
                <a:cs typeface="Arial"/>
              </a:rPr>
              <a:t>!</a:t>
            </a:r>
            <a:endParaRPr lang="en-US" sz="2800" dirty="0">
              <a:latin typeface="Arial"/>
              <a:cs typeface="Arial"/>
            </a:endParaRPr>
          </a:p>
          <a:p>
            <a:pPr marL="88265" algn="ctr">
              <a:spcBef>
                <a:spcPts val="310"/>
              </a:spcBef>
            </a:pPr>
            <a:r>
              <a:rPr sz="2800" spc="-5" dirty="0">
                <a:latin typeface="Arial"/>
                <a:cs typeface="Arial"/>
              </a:rPr>
              <a:t>(Not </a:t>
            </a:r>
            <a:r>
              <a:rPr sz="2800" spc="-10" dirty="0">
                <a:latin typeface="Arial"/>
                <a:cs typeface="Arial"/>
              </a:rPr>
              <a:t>including application, </a:t>
            </a:r>
            <a:r>
              <a:rPr sz="2800" spc="-15" dirty="0">
                <a:latin typeface="Arial"/>
                <a:cs typeface="Arial"/>
              </a:rPr>
              <a:t>system </a:t>
            </a:r>
            <a:r>
              <a:rPr sz="2800" spc="-10" dirty="0">
                <a:latin typeface="Arial"/>
                <a:cs typeface="Arial"/>
              </a:rPr>
              <a:t>overhead</a:t>
            </a:r>
            <a:r>
              <a:rPr lang="en-US" sz="2800" spc="-10" dirty="0">
                <a:latin typeface="Arial"/>
                <a:cs typeface="Arial"/>
              </a:rPr>
              <a:t>, rasterization</a:t>
            </a:r>
            <a:r>
              <a:rPr sz="2800" spc="-10" dirty="0">
                <a:latin typeface="Arial"/>
                <a:cs typeface="Arial"/>
              </a:rPr>
              <a:t>,</a:t>
            </a:r>
            <a:r>
              <a:rPr sz="2800" spc="2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etc.)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3ABB-F398-3247-B773-D2FC83DBFE5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Modern intel chips do up to 32 flops per cycle</a:t>
            </a:r>
          </a:p>
        </p:txBody>
      </p:sp>
    </p:spTree>
    <p:extLst>
      <p:ext uri="{BB962C8B-B14F-4D97-AF65-F5344CB8AC3E}">
        <p14:creationId xmlns:p14="http://schemas.microsoft.com/office/powerpoint/2010/main" val="350031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FEFE16-678D-9749-8032-854D831A3C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Measuring performance</a:t>
            </a:r>
          </a:p>
          <a:p>
            <a:pPr lvl="1"/>
            <a:r>
              <a:rPr lang="en-US" dirty="0"/>
              <a:t>Common Measurements</a:t>
            </a:r>
          </a:p>
          <a:p>
            <a:pPr lvl="2"/>
            <a:r>
              <a:rPr lang="en-US" dirty="0"/>
              <a:t>GFLOPS</a:t>
            </a:r>
          </a:p>
          <a:p>
            <a:pPr lvl="2"/>
            <a:r>
              <a:rPr lang="en-US" dirty="0"/>
              <a:t>Pixels per second (GP/s)</a:t>
            </a:r>
          </a:p>
          <a:p>
            <a:pPr lvl="2"/>
            <a:r>
              <a:rPr lang="en-US" dirty="0" err="1"/>
              <a:t>Texels</a:t>
            </a:r>
            <a:r>
              <a:rPr lang="en-US" dirty="0"/>
              <a:t> per second (GT/s)</a:t>
            </a:r>
          </a:p>
          <a:p>
            <a:pPr lvl="2"/>
            <a:r>
              <a:rPr lang="en-US" dirty="0"/>
              <a:t>Memory bandwidth (GB/s)</a:t>
            </a:r>
          </a:p>
          <a:p>
            <a:pPr lvl="1"/>
            <a:r>
              <a:rPr lang="en-US" dirty="0"/>
              <a:t>H/W manufacturers present peak rates</a:t>
            </a:r>
          </a:p>
          <a:p>
            <a:pPr lvl="2"/>
            <a:r>
              <a:rPr lang="en-US" dirty="0"/>
              <a:t>Close to impossible to reach</a:t>
            </a:r>
          </a:p>
          <a:p>
            <a:pPr lvl="1"/>
            <a:r>
              <a:rPr lang="en-US" dirty="0"/>
              <a:t>Real world tests</a:t>
            </a:r>
          </a:p>
          <a:p>
            <a:pPr lvl="2"/>
            <a:r>
              <a:rPr lang="en-US" dirty="0"/>
              <a:t>Most tests are based on games: Quake, Unreal,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Measures the throughput of the whole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DB02-7DF3-9346-84A3-8B5EC465C4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F95BA-6AFC-FC48-A935-9C6E56B03A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hardware?</a:t>
            </a:r>
          </a:p>
          <a:p>
            <a:pPr lvl="1"/>
            <a:r>
              <a:rPr lang="en-US" dirty="0"/>
              <a:t>Why special purpose hardware for graphics?</a:t>
            </a:r>
          </a:p>
          <a:p>
            <a:pPr lvl="2"/>
            <a:r>
              <a:rPr lang="en-US" dirty="0"/>
              <a:t>Even transmitting the geometry over the bus takes time</a:t>
            </a:r>
          </a:p>
          <a:p>
            <a:pPr lvl="2"/>
            <a:r>
              <a:rPr lang="en-US" dirty="0"/>
              <a:t>Example:</a:t>
            </a:r>
          </a:p>
          <a:p>
            <a:pPr lvl="3"/>
            <a:r>
              <a:rPr lang="en-US" dirty="0"/>
              <a:t>Triangle requires 36 bytes (</a:t>
            </a:r>
            <a:r>
              <a:rPr lang="en-US" dirty="0" err="1"/>
              <a:t>normals</a:t>
            </a:r>
            <a:r>
              <a:rPr lang="en-US" dirty="0"/>
              <a:t>, texture </a:t>
            </a:r>
            <a:r>
              <a:rPr lang="en-US" dirty="0" err="1"/>
              <a:t>coords</a:t>
            </a:r>
            <a:r>
              <a:rPr lang="en-US" dirty="0"/>
              <a:t>, </a:t>
            </a:r>
            <a:r>
              <a:rPr lang="en-US" dirty="0" err="1"/>
              <a:t>coords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1 Million polygons</a:t>
            </a:r>
          </a:p>
          <a:p>
            <a:pPr lvl="3"/>
            <a:r>
              <a:rPr lang="en-US" dirty="0"/>
              <a:t>36 Mb/s only for geometry</a:t>
            </a:r>
          </a:p>
          <a:p>
            <a:pPr lvl="3"/>
            <a:r>
              <a:rPr lang="en-US" dirty="0"/>
              <a:t>60 fps -&gt; 2080 Mb/s throughput between processor and graphics hardware.</a:t>
            </a:r>
          </a:p>
          <a:p>
            <a:pPr lvl="3"/>
            <a:r>
              <a:rPr lang="en-US" dirty="0"/>
              <a:t>Textures can take up Giga bytes of data</a:t>
            </a:r>
          </a:p>
          <a:p>
            <a:pPr lvl="3"/>
            <a:r>
              <a:rPr lang="en-US" dirty="0"/>
              <a:t>Animation data etc...</a:t>
            </a:r>
          </a:p>
          <a:p>
            <a:pPr lvl="1"/>
            <a:r>
              <a:rPr lang="en-US" dirty="0"/>
              <a:t>We need special hardware for an efficient handling of this.</a:t>
            </a:r>
          </a:p>
          <a:p>
            <a:pPr lvl="2"/>
            <a:r>
              <a:rPr lang="en-US" dirty="0"/>
              <a:t>Upload geometry/textures once.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56CC-BB5F-0340-A974-FD0892628A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CCB893-965E-9645-B976-EC13BA0E6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0" y="827733"/>
            <a:ext cx="4014342" cy="5202536"/>
          </a:xfrm>
        </p:spPr>
        <p:txBody>
          <a:bodyPr/>
          <a:lstStyle/>
          <a:p>
            <a:r>
              <a:rPr lang="en-US" dirty="0"/>
              <a:t>Before GPUs</a:t>
            </a:r>
          </a:p>
          <a:p>
            <a:pPr lvl="1"/>
            <a:r>
              <a:rPr lang="en-US" dirty="0"/>
              <a:t>Specialized solutions</a:t>
            </a:r>
          </a:p>
          <a:p>
            <a:pPr lvl="1"/>
            <a:r>
              <a:rPr lang="en-US" dirty="0"/>
              <a:t>Very expensive</a:t>
            </a:r>
          </a:p>
          <a:p>
            <a:pPr lvl="1"/>
            <a:r>
              <a:rPr lang="en-US" dirty="0"/>
              <a:t>Small market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0BC1-4885-A14B-8AB2-59399B26F78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952488" y="3200400"/>
            <a:ext cx="3034884" cy="3152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4997" y="6400081"/>
            <a:ext cx="1221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SGI</a:t>
            </a:r>
            <a:r>
              <a:rPr spc="-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Octane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6972807" y="103753"/>
            <a:ext cx="2910840" cy="246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81342" y="2595880"/>
            <a:ext cx="3493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Intergraph </a:t>
            </a:r>
            <a:r>
              <a:rPr spc="5" dirty="0">
                <a:solidFill>
                  <a:srgbClr val="4D4D4D"/>
                </a:solidFill>
                <a:latin typeface="Arial"/>
                <a:cs typeface="Arial"/>
              </a:rPr>
              <a:t>Wildcat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500 </a:t>
            </a:r>
            <a:r>
              <a:rPr spc="-10" dirty="0">
                <a:solidFill>
                  <a:srgbClr val="4D4D4D"/>
                </a:solidFill>
                <a:latin typeface="Arial"/>
                <a:cs typeface="Arial"/>
              </a:rPr>
              <a:t>80Mb</a:t>
            </a:r>
            <a:r>
              <a:rPr spc="-25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AGP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59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FA0D57-BC76-AE47-84B5-2C9F0D10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200" y="827733"/>
            <a:ext cx="5743379" cy="5202536"/>
          </a:xfrm>
        </p:spPr>
        <p:txBody>
          <a:bodyPr/>
          <a:lstStyle/>
          <a:p>
            <a:r>
              <a:rPr lang="en-US" dirty="0"/>
              <a:t>1st Generation GPUs</a:t>
            </a:r>
          </a:p>
          <a:p>
            <a:pPr lvl="1"/>
            <a:r>
              <a:rPr lang="en-US" dirty="0"/>
              <a:t>Fixed function only (No shaders)</a:t>
            </a:r>
          </a:p>
          <a:p>
            <a:pPr lvl="1"/>
            <a:r>
              <a:rPr lang="en-US" dirty="0"/>
              <a:t>Performance (TNT2)</a:t>
            </a:r>
          </a:p>
          <a:p>
            <a:pPr lvl="2"/>
            <a:r>
              <a:rPr lang="en-US" dirty="0"/>
              <a:t>150 MHz</a:t>
            </a:r>
          </a:p>
          <a:p>
            <a:pPr lvl="1"/>
            <a:r>
              <a:rPr lang="en-US" dirty="0"/>
              <a:t>230 Million pixels/second</a:t>
            </a:r>
          </a:p>
          <a:p>
            <a:pPr lvl="1"/>
            <a:r>
              <a:rPr lang="en-US" dirty="0"/>
              <a:t>2.4 GB/s memory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8028-443C-E542-B7F6-05C2A77909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382255" y="3416808"/>
            <a:ext cx="3087624" cy="231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5511" y="999745"/>
            <a:ext cx="2423160" cy="1834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17585" y="2814016"/>
            <a:ext cx="1103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</a:t>
            </a:r>
            <a:r>
              <a:rPr spc="-4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Rage2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0855" y="5804103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NVIDIA</a:t>
            </a:r>
            <a:r>
              <a:rPr spc="-2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4D4D4D"/>
                </a:solidFill>
                <a:latin typeface="Arial"/>
                <a:cs typeface="Arial"/>
              </a:rPr>
              <a:t>TNT2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28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1474B7-1237-064A-BEE5-5EACFBCCB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827733"/>
            <a:ext cx="6048179" cy="5202536"/>
          </a:xfrm>
        </p:spPr>
        <p:txBody>
          <a:bodyPr/>
          <a:lstStyle/>
          <a:p>
            <a:r>
              <a:rPr lang="en-US" dirty="0"/>
              <a:t>2nd Generation</a:t>
            </a:r>
          </a:p>
          <a:p>
            <a:pPr lvl="1"/>
            <a:r>
              <a:rPr lang="en-US" dirty="0"/>
              <a:t>First ‘GPU’* (Geforce256)</a:t>
            </a:r>
          </a:p>
          <a:p>
            <a:pPr lvl="1"/>
            <a:r>
              <a:rPr lang="en-US" dirty="0"/>
              <a:t>Still fixed function (no shaders)</a:t>
            </a:r>
          </a:p>
          <a:p>
            <a:pPr lvl="1"/>
            <a:r>
              <a:rPr lang="en-US" dirty="0"/>
              <a:t>Added H/W T&amp;L (Transform and Lighting), cube mapping, and bump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A8BB3-D309-5F42-BBB8-EFB3104966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9600" y="6030267"/>
            <a:ext cx="6766167" cy="8277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* "a single-chip processor with integrated transform, lighting, triangle setup/clipping, and rendering engines that is capable of processing a minimum of 10 million polygons per second.” per NVIDIA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952233" y="810309"/>
            <a:ext cx="2689244" cy="1955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05620" y="2595880"/>
            <a:ext cx="198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8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256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738872" y="3341067"/>
            <a:ext cx="3490464" cy="239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83992" y="5567045"/>
            <a:ext cx="180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7500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2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189AC9-FDCC-024A-A28E-E0569FF3E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4571620" cy="5202536"/>
          </a:xfrm>
        </p:spPr>
        <p:txBody>
          <a:bodyPr/>
          <a:lstStyle/>
          <a:p>
            <a:r>
              <a:rPr lang="en-US" dirty="0"/>
              <a:t>3rd Generation</a:t>
            </a:r>
          </a:p>
          <a:p>
            <a:pPr lvl="1"/>
            <a:r>
              <a:rPr lang="en-US" dirty="0"/>
              <a:t>Programmable Vertex shaders</a:t>
            </a:r>
          </a:p>
          <a:p>
            <a:pPr lvl="1"/>
            <a:r>
              <a:rPr lang="en-US" dirty="0"/>
              <a:t>No programmability for Pixel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7CDAE-8A04-8443-AE11-60A398B221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452359" y="429769"/>
            <a:ext cx="3692014" cy="2384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084" y="2620348"/>
            <a:ext cx="17265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10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812024" y="2999232"/>
            <a:ext cx="2779776" cy="243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01800" y="5430558"/>
            <a:ext cx="180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8500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5809489" y="3428999"/>
            <a:ext cx="2098535" cy="2114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29509" y="5580735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4D4D4D"/>
                </a:solidFill>
                <a:latin typeface="Arial"/>
                <a:cs typeface="Arial"/>
              </a:rPr>
              <a:t>X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BOX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0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05A12-9837-6342-984A-77B679FE6C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Simplified View of the Graphics Pipeline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1FBC2B-6BB3-3049-80D3-124853A7D7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http://romain.vergne.free.fr/teaching/IS/SI03-pipeline.html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6B8A1-A3A2-484E-9768-8A47D0ED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76328"/>
            <a:ext cx="7010400" cy="52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4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BF45D1-CB9D-9E4A-8447-6B1AF643A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8506" y="827733"/>
            <a:ext cx="5351893" cy="5202536"/>
          </a:xfrm>
        </p:spPr>
        <p:txBody>
          <a:bodyPr/>
          <a:lstStyle/>
          <a:p>
            <a:r>
              <a:rPr lang="en-US" dirty="0"/>
              <a:t>4th Generation Cards</a:t>
            </a:r>
          </a:p>
          <a:p>
            <a:pPr lvl="1"/>
            <a:r>
              <a:rPr lang="en-US" dirty="0"/>
              <a:t>Pixel Shaders</a:t>
            </a:r>
          </a:p>
          <a:p>
            <a:pPr lvl="1"/>
            <a:r>
              <a:rPr lang="en-US" dirty="0"/>
              <a:t>Loops and Branches in Vertex shaders (not in Pixel shaders)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DEC6-27D9-6C46-B060-BA2E522C6F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7400544" y="525993"/>
            <a:ext cx="3877056" cy="21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81264" y="2627052"/>
            <a:ext cx="251561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195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 FX</a:t>
            </a:r>
            <a:r>
              <a:rPr spc="-114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5650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7543800" y="3212857"/>
            <a:ext cx="3439386" cy="2362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93493" y="5591755"/>
            <a:ext cx="254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 FX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5650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17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B1C8117-A7AD-1C45-9FA8-0B4055324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800" y="827733"/>
            <a:ext cx="5334000" cy="5202536"/>
          </a:xfrm>
        </p:spPr>
        <p:txBody>
          <a:bodyPr/>
          <a:lstStyle/>
          <a:p>
            <a:r>
              <a:rPr lang="en-US" dirty="0"/>
              <a:t>5th Generation Cards</a:t>
            </a:r>
          </a:p>
          <a:p>
            <a:pPr lvl="1"/>
            <a:r>
              <a:rPr lang="en-US" dirty="0"/>
              <a:t>Loops and Branches also in Pixel Shaders</a:t>
            </a:r>
          </a:p>
          <a:p>
            <a:pPr lvl="1"/>
            <a:r>
              <a:rPr lang="en-US" dirty="0"/>
              <a:t>Multiple Render Targets (MRT)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3412-3041-3D4F-ADD4-EA3FA54A489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7321296" y="457200"/>
            <a:ext cx="3041904" cy="267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49413" y="3181965"/>
            <a:ext cx="2185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6800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772400" y="3746210"/>
            <a:ext cx="3041904" cy="2284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82762" y="6059327"/>
            <a:ext cx="182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4D4D4D"/>
                </a:solidFill>
                <a:latin typeface="Arial"/>
                <a:cs typeface="Arial"/>
              </a:rPr>
              <a:t>X800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17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934DC4-D468-6B45-A611-B48A3C2AB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827733"/>
            <a:ext cx="4757672" cy="5202536"/>
          </a:xfrm>
        </p:spPr>
        <p:txBody>
          <a:bodyPr/>
          <a:lstStyle/>
          <a:p>
            <a:r>
              <a:rPr lang="en-US" dirty="0"/>
              <a:t>6th/7th Generation</a:t>
            </a:r>
          </a:p>
          <a:p>
            <a:pPr lvl="1"/>
            <a:r>
              <a:rPr lang="en-US" dirty="0"/>
              <a:t>Geometry Shaders</a:t>
            </a:r>
          </a:p>
          <a:p>
            <a:pPr lvl="1"/>
            <a:r>
              <a:rPr lang="en-US" dirty="0"/>
              <a:t>Tessellation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DDE5-B6FE-6249-9DEA-061C714578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702429" y="624022"/>
            <a:ext cx="3934968" cy="228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7078" y="2908640"/>
            <a:ext cx="2185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Nvidia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GeForce</a:t>
            </a:r>
            <a:r>
              <a:rPr spc="-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8800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7650300" y="3417873"/>
            <a:ext cx="3505557" cy="263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8353" y="6052896"/>
            <a:ext cx="1949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4D4D4D"/>
                </a:solidFill>
                <a:latin typeface="Arial"/>
                <a:cs typeface="Arial"/>
              </a:rPr>
              <a:t>ATI </a:t>
            </a:r>
            <a:r>
              <a:rPr dirty="0">
                <a:solidFill>
                  <a:srgbClr val="4D4D4D"/>
                </a:solidFill>
                <a:latin typeface="Arial"/>
                <a:cs typeface="Arial"/>
              </a:rPr>
              <a:t>Radeon</a:t>
            </a:r>
            <a:r>
              <a:rPr spc="-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D4D4D"/>
                </a:solidFill>
                <a:latin typeface="Arial"/>
                <a:cs typeface="Arial"/>
              </a:rPr>
              <a:t>X1600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6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59DE86-A82C-9F44-8921-B6452A55E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799" y="827733"/>
            <a:ext cx="3733801" cy="5202536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Generation</a:t>
            </a:r>
          </a:p>
          <a:p>
            <a:r>
              <a:rPr lang="en-US" dirty="0"/>
              <a:t>State of the Art</a:t>
            </a:r>
          </a:p>
          <a:p>
            <a:pPr lvl="1"/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D5ED-5B27-F64A-92B2-AFB4AF65B61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36D31E-FDF8-DE4C-AC09-6DC0D226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4093"/>
            <a:ext cx="5033042" cy="3227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04ABAA-9B82-FC44-8F40-9F2CAFBA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98440"/>
            <a:ext cx="5516622" cy="3099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E13566-00DB-6E40-BBF4-E46F4A28DB2D}"/>
              </a:ext>
            </a:extLst>
          </p:cNvPr>
          <p:cNvSpPr/>
          <p:nvPr/>
        </p:nvSpPr>
        <p:spPr>
          <a:xfrm>
            <a:off x="8741361" y="2869870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2" algn="ctr"/>
            <a:r>
              <a:rPr lang="en-US" dirty="0"/>
              <a:t>NVIDIA GeForce RTX 2080 </a:t>
            </a:r>
            <a:r>
              <a:rPr lang="en-US" dirty="0" err="1"/>
              <a:t>Ti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9B68F-3B67-6D4E-8E52-9C9F16A5A2A8}"/>
              </a:ext>
            </a:extLst>
          </p:cNvPr>
          <p:cNvSpPr/>
          <p:nvPr/>
        </p:nvSpPr>
        <p:spPr>
          <a:xfrm>
            <a:off x="5562600" y="6068544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2"/>
            <a:r>
              <a:rPr lang="en-US" dirty="0"/>
              <a:t>AMD/ATI Radeon 5700 XT</a:t>
            </a:r>
          </a:p>
        </p:txBody>
      </p:sp>
    </p:spTree>
    <p:extLst>
      <p:ext uri="{BB962C8B-B14F-4D97-AF65-F5344CB8AC3E}">
        <p14:creationId xmlns:p14="http://schemas.microsoft.com/office/powerpoint/2010/main" val="298163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1C3A70-60A2-BE4E-A707-CB6F63ECC6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Specs – Old vs New</a:t>
            </a:r>
          </a:p>
          <a:p>
            <a:pPr lvl="1"/>
            <a:r>
              <a:rPr lang="en-US" dirty="0"/>
              <a:t>OLD (~2005)</a:t>
            </a:r>
          </a:p>
          <a:p>
            <a:pPr lvl="2"/>
            <a:r>
              <a:rPr lang="en-US" dirty="0"/>
              <a:t>Intel 3 </a:t>
            </a:r>
            <a:r>
              <a:rPr lang="en-US" dirty="0" err="1"/>
              <a:t>Ghz</a:t>
            </a:r>
            <a:endParaRPr lang="en-US" dirty="0"/>
          </a:p>
          <a:p>
            <a:pPr lvl="3"/>
            <a:r>
              <a:rPr lang="en-US" dirty="0"/>
              <a:t>12 GFLOPS peak (via SSE2)</a:t>
            </a:r>
          </a:p>
          <a:p>
            <a:pPr lvl="2"/>
            <a:r>
              <a:rPr lang="en-US" dirty="0"/>
              <a:t>NVIDIA GeForce 6800</a:t>
            </a:r>
          </a:p>
          <a:p>
            <a:pPr lvl="3"/>
            <a:r>
              <a:rPr lang="en-US" dirty="0"/>
              <a:t>45 GFLOPS peak performance</a:t>
            </a:r>
          </a:p>
          <a:p>
            <a:pPr lvl="1"/>
            <a:r>
              <a:rPr lang="en-US" dirty="0"/>
              <a:t>More recent</a:t>
            </a:r>
          </a:p>
          <a:p>
            <a:pPr lvl="2"/>
            <a:r>
              <a:rPr lang="en-US" dirty="0"/>
              <a:t>Intel Core i9-7900X</a:t>
            </a:r>
          </a:p>
          <a:p>
            <a:pPr lvl="3"/>
            <a:r>
              <a:rPr lang="en-US" dirty="0"/>
              <a:t>10 cores @ 3.3GHz (4.3GHz max)</a:t>
            </a:r>
          </a:p>
          <a:p>
            <a:pPr lvl="3"/>
            <a:r>
              <a:rPr lang="en-US" dirty="0"/>
              <a:t>1.15 TFLOPS</a:t>
            </a:r>
          </a:p>
          <a:p>
            <a:pPr lvl="2"/>
            <a:r>
              <a:rPr lang="en-US" dirty="0"/>
              <a:t>NVIDIA GeForce RTX 2080 </a:t>
            </a:r>
            <a:r>
              <a:rPr lang="en-US" dirty="0" err="1"/>
              <a:t>Ti</a:t>
            </a:r>
            <a:endParaRPr lang="en-US" dirty="0"/>
          </a:p>
          <a:p>
            <a:pPr lvl="3"/>
            <a:r>
              <a:rPr lang="en-US" dirty="0"/>
              <a:t>2944 Cores @ 1.55GHz</a:t>
            </a:r>
          </a:p>
          <a:p>
            <a:pPr lvl="3"/>
            <a:r>
              <a:rPr lang="en-US" dirty="0"/>
              <a:t>13.45 TFLOPS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7413-C367-6D4D-8566-EED98F5B85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6400800" y="1752600"/>
            <a:ext cx="5791200" cy="41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14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26B9458-91FF-B847-91E2-FC9D9FA4C8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 err="1"/>
              <a:t>Fillrate</a:t>
            </a:r>
            <a:r>
              <a:rPr lang="en-US" sz="4000" spc="-50" dirty="0"/>
              <a:t> </a:t>
            </a:r>
            <a:r>
              <a:rPr lang="en-US" sz="4000" spc="-5" dirty="0"/>
              <a:t>development</a:t>
            </a: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A8171B8-375A-8147-B1CC-6612192E78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5" dirty="0">
                <a:latin typeface="Times New Roman"/>
                <a:cs typeface="Times New Roman"/>
              </a:rPr>
              <a:t>Data from</a:t>
            </a:r>
            <a:r>
              <a:rPr lang="en-US" spc="-4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wikipedia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2769109" y="4338828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9109" y="3927347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109" y="3518915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9109" y="3110483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9109" y="2702051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69109" y="2293620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9109" y="1882139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9109" y="4747259"/>
            <a:ext cx="6861175" cy="0"/>
          </a:xfrm>
          <a:custGeom>
            <a:avLst/>
            <a:gdLst/>
            <a:ahLst/>
            <a:cxnLst/>
            <a:rect l="l" t="t" r="r" b="b"/>
            <a:pathLst>
              <a:path w="6861175">
                <a:moveTo>
                  <a:pt x="0" y="0"/>
                </a:moveTo>
                <a:lnTo>
                  <a:pt x="6861048" y="0"/>
                </a:lnTo>
              </a:path>
            </a:pathLst>
          </a:custGeom>
          <a:ln w="9144">
            <a:solidFill>
              <a:srgbClr val="FFFF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0276" y="2391155"/>
            <a:ext cx="6456045" cy="2353310"/>
          </a:xfrm>
          <a:custGeom>
            <a:avLst/>
            <a:gdLst/>
            <a:ahLst/>
            <a:cxnLst/>
            <a:rect l="l" t="t" r="r" b="b"/>
            <a:pathLst>
              <a:path w="6456045" h="2353310">
                <a:moveTo>
                  <a:pt x="0" y="2353056"/>
                </a:moveTo>
                <a:lnTo>
                  <a:pt x="405384" y="2353056"/>
                </a:lnTo>
                <a:lnTo>
                  <a:pt x="807719" y="2353056"/>
                </a:lnTo>
                <a:lnTo>
                  <a:pt x="1213104" y="2350008"/>
                </a:lnTo>
                <a:lnTo>
                  <a:pt x="1615440" y="2350008"/>
                </a:lnTo>
                <a:lnTo>
                  <a:pt x="2017776" y="2337816"/>
                </a:lnTo>
                <a:lnTo>
                  <a:pt x="2423160" y="2340864"/>
                </a:lnTo>
                <a:lnTo>
                  <a:pt x="2825496" y="2334768"/>
                </a:lnTo>
                <a:lnTo>
                  <a:pt x="3227832" y="2328672"/>
                </a:lnTo>
                <a:lnTo>
                  <a:pt x="3633216" y="2304288"/>
                </a:lnTo>
                <a:lnTo>
                  <a:pt x="4035552" y="2295144"/>
                </a:lnTo>
                <a:lnTo>
                  <a:pt x="4437888" y="2157984"/>
                </a:lnTo>
                <a:lnTo>
                  <a:pt x="4843272" y="2036064"/>
                </a:lnTo>
                <a:lnTo>
                  <a:pt x="5245608" y="1969008"/>
                </a:lnTo>
                <a:lnTo>
                  <a:pt x="5650992" y="1926336"/>
                </a:lnTo>
                <a:lnTo>
                  <a:pt x="6053328" y="1307592"/>
                </a:lnTo>
                <a:lnTo>
                  <a:pt x="6455664" y="0"/>
                </a:lnTo>
              </a:path>
            </a:pathLst>
          </a:custGeom>
          <a:ln w="27432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77568" y="1792352"/>
            <a:ext cx="408305" cy="31149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350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300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250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150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spcBef>
                <a:spcPts val="5"/>
              </a:spcBef>
            </a:pP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marL="62230" algn="ctr"/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500</a:t>
            </a:r>
            <a:r>
              <a:rPr sz="900" spc="-2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R="5080" algn="r"/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50973" y="4832096"/>
            <a:ext cx="6790207" cy="107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50204" y="1499108"/>
            <a:ext cx="10756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Fill rate</a:t>
            </a:r>
            <a:r>
              <a:rPr sz="1400" spc="-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MT/S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492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2352B-A177-8A47-91A8-0DA77632D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5562600" cy="5202536"/>
          </a:xfrm>
        </p:spPr>
        <p:txBody>
          <a:bodyPr>
            <a:normAutofit/>
          </a:bodyPr>
          <a:lstStyle/>
          <a:p>
            <a:r>
              <a:rPr lang="en-US" dirty="0"/>
              <a:t>How GPUs are FAST!</a:t>
            </a:r>
          </a:p>
          <a:p>
            <a:pPr lvl="1"/>
            <a:r>
              <a:rPr lang="en-US" dirty="0"/>
              <a:t>What’s really important these days is parallelism, massive parallelism</a:t>
            </a:r>
          </a:p>
          <a:p>
            <a:pPr lvl="2"/>
            <a:r>
              <a:rPr lang="en-US" dirty="0"/>
              <a:t>Superscalar processing</a:t>
            </a:r>
          </a:p>
          <a:p>
            <a:pPr lvl="2"/>
            <a:r>
              <a:rPr lang="en-US" dirty="0"/>
              <a:t>NVIDIA GeForce RTX 2080 </a:t>
            </a:r>
            <a:r>
              <a:rPr lang="en-US" dirty="0" err="1"/>
              <a:t>Ti</a:t>
            </a:r>
            <a:r>
              <a:rPr lang="en-US" dirty="0"/>
              <a:t> – 2944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3EFAD-82ED-DC4A-927C-9571D4B02F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6473687" y="1791147"/>
            <a:ext cx="5562600" cy="3273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78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57A7A7F0-F8DB-D94E-97DB-27F98C8C4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827733"/>
            <a:ext cx="6705600" cy="5202536"/>
          </a:xfrm>
        </p:spPr>
        <p:txBody>
          <a:bodyPr/>
          <a:lstStyle/>
          <a:p>
            <a:r>
              <a:rPr lang="en-US" dirty="0"/>
              <a:t>Parallelization of rendering</a:t>
            </a:r>
          </a:p>
          <a:p>
            <a:pPr lvl="1"/>
            <a:r>
              <a:rPr lang="en-US" dirty="0"/>
              <a:t>Divide work into sub-tasks</a:t>
            </a:r>
          </a:p>
          <a:p>
            <a:pPr lvl="1"/>
            <a:r>
              <a:rPr lang="en-US" dirty="0"/>
              <a:t>Sorting schemas:</a:t>
            </a:r>
          </a:p>
          <a:p>
            <a:pPr lvl="2"/>
            <a:r>
              <a:rPr lang="en-US" dirty="0"/>
              <a:t>Sort-first</a:t>
            </a:r>
          </a:p>
          <a:p>
            <a:pPr lvl="2"/>
            <a:r>
              <a:rPr lang="en-US" dirty="0"/>
              <a:t>Sort-middle</a:t>
            </a:r>
          </a:p>
          <a:p>
            <a:pPr lvl="2"/>
            <a:r>
              <a:rPr lang="en-US" dirty="0"/>
              <a:t>Sort-last fragment</a:t>
            </a:r>
          </a:p>
          <a:p>
            <a:pPr lvl="2"/>
            <a:r>
              <a:rPr lang="en-US" dirty="0"/>
              <a:t>Sort-last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5126-E857-B943-B38F-CB669E4DB6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/>
          <p:nvPr/>
        </p:nvSpPr>
        <p:spPr>
          <a:xfrm>
            <a:off x="8528306" y="2199860"/>
            <a:ext cx="621791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1605" y="2266103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35112" y="2748499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47609" y="2814997"/>
            <a:ext cx="5892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1000" y="3263612"/>
            <a:ext cx="1743456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6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37905" y="3361148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10601" y="3361148"/>
            <a:ext cx="502919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9393" y="3361148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0682" y="3429169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2" y="0"/>
                </a:lnTo>
                <a:lnTo>
                  <a:pt x="65532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2" y="146304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000" y="3964652"/>
            <a:ext cx="1743456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4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2" y="0"/>
                </a:lnTo>
                <a:lnTo>
                  <a:pt x="65532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2" y="146303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37905" y="4074379"/>
            <a:ext cx="49987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7062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10601" y="4074379"/>
            <a:ext cx="502919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4484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89393" y="4074379"/>
            <a:ext cx="49987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2325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70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31808" y="4607780"/>
            <a:ext cx="502920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272398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07554" y="4607780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746619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86344" y="4607780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224775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57033" y="5482556"/>
            <a:ext cx="1191767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416799" y="555154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253986" y="4872955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99705" y="48958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9" y="290956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6"/>
                </a:lnTo>
                <a:lnTo>
                  <a:pt x="554863" y="628141"/>
                </a:lnTo>
                <a:lnTo>
                  <a:pt x="598996" y="552449"/>
                </a:lnTo>
                <a:lnTo>
                  <a:pt x="516763" y="552449"/>
                </a:lnTo>
                <a:lnTo>
                  <a:pt x="516636" y="411352"/>
                </a:lnTo>
                <a:lnTo>
                  <a:pt x="454406" y="304672"/>
                </a:lnTo>
                <a:lnTo>
                  <a:pt x="444321" y="293385"/>
                </a:lnTo>
                <a:lnTo>
                  <a:pt x="431165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3" y="411570"/>
                </a:moveTo>
                <a:lnTo>
                  <a:pt x="516763" y="552449"/>
                </a:lnTo>
                <a:lnTo>
                  <a:pt x="592963" y="552449"/>
                </a:lnTo>
                <a:lnTo>
                  <a:pt x="592963" y="533272"/>
                </a:lnTo>
                <a:lnTo>
                  <a:pt x="521842" y="533272"/>
                </a:lnTo>
                <a:lnTo>
                  <a:pt x="554799" y="476776"/>
                </a:lnTo>
                <a:lnTo>
                  <a:pt x="516763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2" y="304672"/>
                </a:lnTo>
                <a:lnTo>
                  <a:pt x="592963" y="411352"/>
                </a:lnTo>
                <a:lnTo>
                  <a:pt x="592963" y="552449"/>
                </a:lnTo>
                <a:lnTo>
                  <a:pt x="598996" y="552449"/>
                </a:lnTo>
                <a:lnTo>
                  <a:pt x="721106" y="343026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89" y="290956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2" y="533272"/>
                </a:lnTo>
                <a:lnTo>
                  <a:pt x="587756" y="533272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3" y="411352"/>
                </a:moveTo>
                <a:lnTo>
                  <a:pt x="554799" y="476776"/>
                </a:lnTo>
                <a:lnTo>
                  <a:pt x="587756" y="533272"/>
                </a:lnTo>
                <a:lnTo>
                  <a:pt x="592963" y="533272"/>
                </a:lnTo>
                <a:lnTo>
                  <a:pt x="592963" y="411352"/>
                </a:lnTo>
                <a:close/>
              </a:path>
              <a:path w="726440" h="628650">
                <a:moveTo>
                  <a:pt x="516763" y="313944"/>
                </a:moveTo>
                <a:lnTo>
                  <a:pt x="516763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3" y="352044"/>
                </a:lnTo>
                <a:lnTo>
                  <a:pt x="554863" y="352044"/>
                </a:lnTo>
                <a:lnTo>
                  <a:pt x="516763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6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5" y="287051"/>
                </a:lnTo>
                <a:lnTo>
                  <a:pt x="444321" y="293385"/>
                </a:lnTo>
                <a:lnTo>
                  <a:pt x="454406" y="304672"/>
                </a:lnTo>
                <a:lnTo>
                  <a:pt x="482039" y="352044"/>
                </a:lnTo>
                <a:lnTo>
                  <a:pt x="516763" y="352044"/>
                </a:lnTo>
                <a:lnTo>
                  <a:pt x="516763" y="313944"/>
                </a:lnTo>
                <a:lnTo>
                  <a:pt x="592963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3" y="313944"/>
                </a:moveTo>
                <a:lnTo>
                  <a:pt x="516763" y="313944"/>
                </a:lnTo>
                <a:lnTo>
                  <a:pt x="554863" y="352044"/>
                </a:lnTo>
                <a:lnTo>
                  <a:pt x="592963" y="352044"/>
                </a:lnTo>
                <a:lnTo>
                  <a:pt x="592963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3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9" y="290956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67344" y="4872955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81762" y="48958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67344" y="4872955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81763" y="48958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2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6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6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D63A43E6-6D3D-E644-9CD2-8604BB04A895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30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24F4F28D-41C5-734C-9D42-40B2BC6D9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396356" cy="5202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Sort-first</a:t>
            </a:r>
          </a:p>
          <a:p>
            <a:pPr lvl="1"/>
            <a:r>
              <a:rPr lang="en-US" dirty="0"/>
              <a:t>Sort primitives before geometry processing</a:t>
            </a:r>
          </a:p>
          <a:p>
            <a:pPr lvl="1"/>
            <a:r>
              <a:rPr lang="en-US" dirty="0"/>
              <a:t>Divide screen into tiles</a:t>
            </a:r>
          </a:p>
          <a:p>
            <a:pPr lvl="1"/>
            <a:r>
              <a:rPr lang="en-US" dirty="0"/>
              <a:t>Each process work on a tile in parallel, merge result</a:t>
            </a:r>
          </a:p>
          <a:p>
            <a:pPr lvl="2"/>
            <a:r>
              <a:rPr lang="en-US" dirty="0"/>
              <a:t>Good use for multiscreen-tiled displays</a:t>
            </a:r>
          </a:p>
          <a:p>
            <a:pPr lvl="2"/>
            <a:r>
              <a:rPr lang="en-US" dirty="0"/>
              <a:t>Used in SLI configurations</a:t>
            </a:r>
          </a:p>
          <a:p>
            <a:pPr lvl="1"/>
            <a:r>
              <a:rPr lang="en-US" altLang="zh-TW" dirty="0"/>
              <a:t>Disadvantage: pre-transform are required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1FC0-CC0D-6543-B099-B0CCB188920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08E05715-FABD-5443-851C-3B0180AD4958}"/>
              </a:ext>
            </a:extLst>
          </p:cNvPr>
          <p:cNvSpPr/>
          <p:nvPr/>
        </p:nvSpPr>
        <p:spPr>
          <a:xfrm>
            <a:off x="8528306" y="2199860"/>
            <a:ext cx="621791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47024B3C-712D-7140-BD0F-9BD9EB815DE5}"/>
              </a:ext>
            </a:extLst>
          </p:cNvPr>
          <p:cNvSpPr txBox="1"/>
          <p:nvPr/>
        </p:nvSpPr>
        <p:spPr>
          <a:xfrm>
            <a:off x="8761605" y="2266103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19E06CFC-BC53-5345-9311-60EB33A67A57}"/>
              </a:ext>
            </a:extLst>
          </p:cNvPr>
          <p:cNvSpPr/>
          <p:nvPr/>
        </p:nvSpPr>
        <p:spPr>
          <a:xfrm>
            <a:off x="8135112" y="2748499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9E6E32CD-1A50-3946-A6C0-6EBD39BA6CF3}"/>
              </a:ext>
            </a:extLst>
          </p:cNvPr>
          <p:cNvSpPr txBox="1"/>
          <p:nvPr/>
        </p:nvSpPr>
        <p:spPr>
          <a:xfrm>
            <a:off x="8547609" y="2814997"/>
            <a:ext cx="5892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11">
            <a:extLst>
              <a:ext uri="{FF2B5EF4-FFF2-40B4-BE49-F238E27FC236}">
                <a16:creationId xmlns:a16="http://schemas.microsoft.com/office/drawing/2014/main" id="{52AF79EE-67A5-F741-8C75-3C2A286DA4FB}"/>
              </a:ext>
            </a:extLst>
          </p:cNvPr>
          <p:cNvSpPr/>
          <p:nvPr/>
        </p:nvSpPr>
        <p:spPr>
          <a:xfrm>
            <a:off x="8001000" y="3263612"/>
            <a:ext cx="1743456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CC303CCD-5B2D-B347-8E73-B462B30AAFBA}"/>
              </a:ext>
            </a:extLst>
          </p:cNvPr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6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A0D468BC-D29A-6B4F-9EBC-1FC619EACA6F}"/>
              </a:ext>
            </a:extLst>
          </p:cNvPr>
          <p:cNvSpPr/>
          <p:nvPr/>
        </p:nvSpPr>
        <p:spPr>
          <a:xfrm>
            <a:off x="9227822" y="3094448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DE35784E-597B-224D-85A8-0D93C52B254A}"/>
              </a:ext>
            </a:extLst>
          </p:cNvPr>
          <p:cNvSpPr/>
          <p:nvPr/>
        </p:nvSpPr>
        <p:spPr>
          <a:xfrm>
            <a:off x="9137905" y="3361148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E80F5F16-A48C-1C46-9AD6-F5650D178264}"/>
              </a:ext>
            </a:extLst>
          </p:cNvPr>
          <p:cNvSpPr/>
          <p:nvPr/>
        </p:nvSpPr>
        <p:spPr>
          <a:xfrm>
            <a:off x="8610601" y="3361148"/>
            <a:ext cx="502919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6">
            <a:extLst>
              <a:ext uri="{FF2B5EF4-FFF2-40B4-BE49-F238E27FC236}">
                <a16:creationId xmlns:a16="http://schemas.microsoft.com/office/drawing/2014/main" id="{7847B394-A71C-554E-B62A-ECD656F0DCE7}"/>
              </a:ext>
            </a:extLst>
          </p:cNvPr>
          <p:cNvSpPr/>
          <p:nvPr/>
        </p:nvSpPr>
        <p:spPr>
          <a:xfrm>
            <a:off x="8089393" y="3361148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7">
            <a:extLst>
              <a:ext uri="{FF2B5EF4-FFF2-40B4-BE49-F238E27FC236}">
                <a16:creationId xmlns:a16="http://schemas.microsoft.com/office/drawing/2014/main" id="{0F86EE08-8326-7D4D-9079-D139AC6720CD}"/>
              </a:ext>
            </a:extLst>
          </p:cNvPr>
          <p:cNvSpPr txBox="1"/>
          <p:nvPr/>
        </p:nvSpPr>
        <p:spPr>
          <a:xfrm>
            <a:off x="8250682" y="3429169"/>
            <a:ext cx="12319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18">
            <a:extLst>
              <a:ext uri="{FF2B5EF4-FFF2-40B4-BE49-F238E27FC236}">
                <a16:creationId xmlns:a16="http://schemas.microsoft.com/office/drawing/2014/main" id="{A06DDA40-A402-234B-9F89-F621C78C5BB0}"/>
              </a:ext>
            </a:extLst>
          </p:cNvPr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9">
            <a:extLst>
              <a:ext uri="{FF2B5EF4-FFF2-40B4-BE49-F238E27FC236}">
                <a16:creationId xmlns:a16="http://schemas.microsoft.com/office/drawing/2014/main" id="{99527440-9327-E84B-918B-31871F984949}"/>
              </a:ext>
            </a:extLst>
          </p:cNvPr>
          <p:cNvSpPr/>
          <p:nvPr/>
        </p:nvSpPr>
        <p:spPr>
          <a:xfrm>
            <a:off x="8709662" y="311883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0">
            <a:extLst>
              <a:ext uri="{FF2B5EF4-FFF2-40B4-BE49-F238E27FC236}">
                <a16:creationId xmlns:a16="http://schemas.microsoft.com/office/drawing/2014/main" id="{539A91B5-1A53-694D-833D-3E4829F22F19}"/>
              </a:ext>
            </a:extLst>
          </p:cNvPr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2" y="0"/>
                </a:lnTo>
                <a:lnTo>
                  <a:pt x="65532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1">
            <a:extLst>
              <a:ext uri="{FF2B5EF4-FFF2-40B4-BE49-F238E27FC236}">
                <a16:creationId xmlns:a16="http://schemas.microsoft.com/office/drawing/2014/main" id="{A2DFA8D0-3CCF-8E4B-8C6C-E4BB035B268B}"/>
              </a:ext>
            </a:extLst>
          </p:cNvPr>
          <p:cNvSpPr/>
          <p:nvPr/>
        </p:nvSpPr>
        <p:spPr>
          <a:xfrm>
            <a:off x="8185406" y="3134072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2" y="146304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00FB3470-D9A2-F843-8711-A9CCB5ED9A69}"/>
              </a:ext>
            </a:extLst>
          </p:cNvPr>
          <p:cNvSpPr/>
          <p:nvPr/>
        </p:nvSpPr>
        <p:spPr>
          <a:xfrm>
            <a:off x="8001000" y="3964652"/>
            <a:ext cx="1743456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3">
            <a:extLst>
              <a:ext uri="{FF2B5EF4-FFF2-40B4-BE49-F238E27FC236}">
                <a16:creationId xmlns:a16="http://schemas.microsoft.com/office/drawing/2014/main" id="{2B1250CE-EAF2-B14E-9DFA-A8E79B84BA2C}"/>
              </a:ext>
            </a:extLst>
          </p:cNvPr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4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2" y="0"/>
                </a:lnTo>
                <a:lnTo>
                  <a:pt x="65532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4">
            <a:extLst>
              <a:ext uri="{FF2B5EF4-FFF2-40B4-BE49-F238E27FC236}">
                <a16:creationId xmlns:a16="http://schemas.microsoft.com/office/drawing/2014/main" id="{33EE1F64-5C4E-244A-B65A-56C68E520A46}"/>
              </a:ext>
            </a:extLst>
          </p:cNvPr>
          <p:cNvSpPr/>
          <p:nvPr/>
        </p:nvSpPr>
        <p:spPr>
          <a:xfrm>
            <a:off x="9227822" y="3795489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2" y="146303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5">
            <a:extLst>
              <a:ext uri="{FF2B5EF4-FFF2-40B4-BE49-F238E27FC236}">
                <a16:creationId xmlns:a16="http://schemas.microsoft.com/office/drawing/2014/main" id="{CEE2930F-91A7-F345-8C4E-62D4A23665DC}"/>
              </a:ext>
            </a:extLst>
          </p:cNvPr>
          <p:cNvSpPr/>
          <p:nvPr/>
        </p:nvSpPr>
        <p:spPr>
          <a:xfrm>
            <a:off x="9137905" y="4074379"/>
            <a:ext cx="49987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6">
            <a:extLst>
              <a:ext uri="{FF2B5EF4-FFF2-40B4-BE49-F238E27FC236}">
                <a16:creationId xmlns:a16="http://schemas.microsoft.com/office/drawing/2014/main" id="{92DDDD5C-F4DF-5547-AE3A-B86DAC1BB4D3}"/>
              </a:ext>
            </a:extLst>
          </p:cNvPr>
          <p:cNvSpPr txBox="1"/>
          <p:nvPr/>
        </p:nvSpPr>
        <p:spPr>
          <a:xfrm>
            <a:off x="927062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FCFE7A99-F2D3-6748-BE11-6F0A0700B83F}"/>
              </a:ext>
            </a:extLst>
          </p:cNvPr>
          <p:cNvSpPr/>
          <p:nvPr/>
        </p:nvSpPr>
        <p:spPr>
          <a:xfrm>
            <a:off x="8610601" y="4074379"/>
            <a:ext cx="502919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F1D97E79-B48B-324D-B26F-817398DA171F}"/>
              </a:ext>
            </a:extLst>
          </p:cNvPr>
          <p:cNvSpPr txBox="1"/>
          <p:nvPr/>
        </p:nvSpPr>
        <p:spPr>
          <a:xfrm>
            <a:off x="874484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29">
            <a:extLst>
              <a:ext uri="{FF2B5EF4-FFF2-40B4-BE49-F238E27FC236}">
                <a16:creationId xmlns:a16="http://schemas.microsoft.com/office/drawing/2014/main" id="{9328A223-0C4F-FE4E-BCAB-2074165DCE32}"/>
              </a:ext>
            </a:extLst>
          </p:cNvPr>
          <p:cNvSpPr/>
          <p:nvPr/>
        </p:nvSpPr>
        <p:spPr>
          <a:xfrm>
            <a:off x="8089393" y="4074379"/>
            <a:ext cx="49987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0">
            <a:extLst>
              <a:ext uri="{FF2B5EF4-FFF2-40B4-BE49-F238E27FC236}">
                <a16:creationId xmlns:a16="http://schemas.microsoft.com/office/drawing/2014/main" id="{F00AFDC7-3A2F-7A47-9AA4-FD46560FBA94}"/>
              </a:ext>
            </a:extLst>
          </p:cNvPr>
          <p:cNvSpPr txBox="1"/>
          <p:nvPr/>
        </p:nvSpPr>
        <p:spPr>
          <a:xfrm>
            <a:off x="8223251" y="4131784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" name="object 31">
            <a:extLst>
              <a:ext uri="{FF2B5EF4-FFF2-40B4-BE49-F238E27FC236}">
                <a16:creationId xmlns:a16="http://schemas.microsoft.com/office/drawing/2014/main" id="{D2520899-E8B2-7F46-88E5-4700651C66C4}"/>
              </a:ext>
            </a:extLst>
          </p:cNvPr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2">
            <a:extLst>
              <a:ext uri="{FF2B5EF4-FFF2-40B4-BE49-F238E27FC236}">
                <a16:creationId xmlns:a16="http://schemas.microsoft.com/office/drawing/2014/main" id="{86A622B2-3128-AB44-88BC-BF3D7FC14914}"/>
              </a:ext>
            </a:extLst>
          </p:cNvPr>
          <p:cNvSpPr/>
          <p:nvPr/>
        </p:nvSpPr>
        <p:spPr>
          <a:xfrm>
            <a:off x="8709662" y="381682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3">
            <a:extLst>
              <a:ext uri="{FF2B5EF4-FFF2-40B4-BE49-F238E27FC236}">
                <a16:creationId xmlns:a16="http://schemas.microsoft.com/office/drawing/2014/main" id="{3FD815E9-AD69-EC4A-A6FC-5EFDF75E2E0F}"/>
              </a:ext>
            </a:extLst>
          </p:cNvPr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4">
            <a:extLst>
              <a:ext uri="{FF2B5EF4-FFF2-40B4-BE49-F238E27FC236}">
                <a16:creationId xmlns:a16="http://schemas.microsoft.com/office/drawing/2014/main" id="{2DE02A6D-CBA5-6A4C-930A-DD74DDAE70F9}"/>
              </a:ext>
            </a:extLst>
          </p:cNvPr>
          <p:cNvSpPr/>
          <p:nvPr/>
        </p:nvSpPr>
        <p:spPr>
          <a:xfrm>
            <a:off x="8185406" y="383206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5">
            <a:extLst>
              <a:ext uri="{FF2B5EF4-FFF2-40B4-BE49-F238E27FC236}">
                <a16:creationId xmlns:a16="http://schemas.microsoft.com/office/drawing/2014/main" id="{19414215-E019-0E4E-A4FF-A5000F09255F}"/>
              </a:ext>
            </a:extLst>
          </p:cNvPr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70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6">
            <a:extLst>
              <a:ext uri="{FF2B5EF4-FFF2-40B4-BE49-F238E27FC236}">
                <a16:creationId xmlns:a16="http://schemas.microsoft.com/office/drawing/2014/main" id="{A2E42DDA-85F5-3E44-887A-6B0EFB07DA40}"/>
              </a:ext>
            </a:extLst>
          </p:cNvPr>
          <p:cNvSpPr/>
          <p:nvPr/>
        </p:nvSpPr>
        <p:spPr>
          <a:xfrm>
            <a:off x="9221724" y="4325840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70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7">
            <a:extLst>
              <a:ext uri="{FF2B5EF4-FFF2-40B4-BE49-F238E27FC236}">
                <a16:creationId xmlns:a16="http://schemas.microsoft.com/office/drawing/2014/main" id="{8B6DC6F3-8578-A747-A861-549843F7A5A3}"/>
              </a:ext>
            </a:extLst>
          </p:cNvPr>
          <p:cNvSpPr/>
          <p:nvPr/>
        </p:nvSpPr>
        <p:spPr>
          <a:xfrm>
            <a:off x="9131808" y="4607780"/>
            <a:ext cx="502920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8">
            <a:extLst>
              <a:ext uri="{FF2B5EF4-FFF2-40B4-BE49-F238E27FC236}">
                <a16:creationId xmlns:a16="http://schemas.microsoft.com/office/drawing/2014/main" id="{EA225ACE-3B1F-5D49-9BBA-7F61F318F418}"/>
              </a:ext>
            </a:extLst>
          </p:cNvPr>
          <p:cNvSpPr txBox="1"/>
          <p:nvPr/>
        </p:nvSpPr>
        <p:spPr>
          <a:xfrm>
            <a:off x="9272398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39">
            <a:extLst>
              <a:ext uri="{FF2B5EF4-FFF2-40B4-BE49-F238E27FC236}">
                <a16:creationId xmlns:a16="http://schemas.microsoft.com/office/drawing/2014/main" id="{6B9F8089-28B7-B049-BCA5-3CB45055BC0E}"/>
              </a:ext>
            </a:extLst>
          </p:cNvPr>
          <p:cNvSpPr/>
          <p:nvPr/>
        </p:nvSpPr>
        <p:spPr>
          <a:xfrm>
            <a:off x="8607554" y="4607780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40">
            <a:extLst>
              <a:ext uri="{FF2B5EF4-FFF2-40B4-BE49-F238E27FC236}">
                <a16:creationId xmlns:a16="http://schemas.microsoft.com/office/drawing/2014/main" id="{457132C7-3FAB-9E4D-887F-1E603022924D}"/>
              </a:ext>
            </a:extLst>
          </p:cNvPr>
          <p:cNvSpPr txBox="1"/>
          <p:nvPr/>
        </p:nvSpPr>
        <p:spPr>
          <a:xfrm>
            <a:off x="8746619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41">
            <a:extLst>
              <a:ext uri="{FF2B5EF4-FFF2-40B4-BE49-F238E27FC236}">
                <a16:creationId xmlns:a16="http://schemas.microsoft.com/office/drawing/2014/main" id="{6AAEA33F-B50C-7447-9926-54A4AFCF075D}"/>
              </a:ext>
            </a:extLst>
          </p:cNvPr>
          <p:cNvSpPr/>
          <p:nvPr/>
        </p:nvSpPr>
        <p:spPr>
          <a:xfrm>
            <a:off x="8086344" y="4607780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2">
            <a:extLst>
              <a:ext uri="{FF2B5EF4-FFF2-40B4-BE49-F238E27FC236}">
                <a16:creationId xmlns:a16="http://schemas.microsoft.com/office/drawing/2014/main" id="{1F69E74C-19EE-3A4C-8C89-C384B9949991}"/>
              </a:ext>
            </a:extLst>
          </p:cNvPr>
          <p:cNvSpPr txBox="1"/>
          <p:nvPr/>
        </p:nvSpPr>
        <p:spPr>
          <a:xfrm>
            <a:off x="8224775" y="4664549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43">
            <a:extLst>
              <a:ext uri="{FF2B5EF4-FFF2-40B4-BE49-F238E27FC236}">
                <a16:creationId xmlns:a16="http://schemas.microsoft.com/office/drawing/2014/main" id="{767406B0-DEA5-BD44-8BB9-88398AD1B2F6}"/>
              </a:ext>
            </a:extLst>
          </p:cNvPr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4">
            <a:extLst>
              <a:ext uri="{FF2B5EF4-FFF2-40B4-BE49-F238E27FC236}">
                <a16:creationId xmlns:a16="http://schemas.microsoft.com/office/drawing/2014/main" id="{6147825F-7F4D-8E41-AC3F-64271A18253A}"/>
              </a:ext>
            </a:extLst>
          </p:cNvPr>
          <p:cNvSpPr/>
          <p:nvPr/>
        </p:nvSpPr>
        <p:spPr>
          <a:xfrm>
            <a:off x="8706613" y="435022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5">
            <a:extLst>
              <a:ext uri="{FF2B5EF4-FFF2-40B4-BE49-F238E27FC236}">
                <a16:creationId xmlns:a16="http://schemas.microsoft.com/office/drawing/2014/main" id="{225072E0-EB1A-C540-98B3-FD47340416C9}"/>
              </a:ext>
            </a:extLst>
          </p:cNvPr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6">
            <a:extLst>
              <a:ext uri="{FF2B5EF4-FFF2-40B4-BE49-F238E27FC236}">
                <a16:creationId xmlns:a16="http://schemas.microsoft.com/office/drawing/2014/main" id="{F18F8C24-4248-6A4D-85F0-07962EEAA3A5}"/>
              </a:ext>
            </a:extLst>
          </p:cNvPr>
          <p:cNvSpPr/>
          <p:nvPr/>
        </p:nvSpPr>
        <p:spPr>
          <a:xfrm>
            <a:off x="8179310" y="4365465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7">
            <a:extLst>
              <a:ext uri="{FF2B5EF4-FFF2-40B4-BE49-F238E27FC236}">
                <a16:creationId xmlns:a16="http://schemas.microsoft.com/office/drawing/2014/main" id="{687B07D1-C9EA-DA46-ABF6-576E6A02522A}"/>
              </a:ext>
            </a:extLst>
          </p:cNvPr>
          <p:cNvSpPr/>
          <p:nvPr/>
        </p:nvSpPr>
        <p:spPr>
          <a:xfrm>
            <a:off x="8257033" y="5482556"/>
            <a:ext cx="1191767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8">
            <a:extLst>
              <a:ext uri="{FF2B5EF4-FFF2-40B4-BE49-F238E27FC236}">
                <a16:creationId xmlns:a16="http://schemas.microsoft.com/office/drawing/2014/main" id="{6108CACE-2B86-8B49-B775-0073518D9E54}"/>
              </a:ext>
            </a:extLst>
          </p:cNvPr>
          <p:cNvSpPr txBox="1"/>
          <p:nvPr/>
        </p:nvSpPr>
        <p:spPr>
          <a:xfrm>
            <a:off x="8416799" y="555154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49">
            <a:extLst>
              <a:ext uri="{FF2B5EF4-FFF2-40B4-BE49-F238E27FC236}">
                <a16:creationId xmlns:a16="http://schemas.microsoft.com/office/drawing/2014/main" id="{AEE16698-54C0-E247-BF85-FCA3FC7B75E1}"/>
              </a:ext>
            </a:extLst>
          </p:cNvPr>
          <p:cNvSpPr/>
          <p:nvPr/>
        </p:nvSpPr>
        <p:spPr>
          <a:xfrm>
            <a:off x="8253986" y="4872955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50">
            <a:extLst>
              <a:ext uri="{FF2B5EF4-FFF2-40B4-BE49-F238E27FC236}">
                <a16:creationId xmlns:a16="http://schemas.microsoft.com/office/drawing/2014/main" id="{D985AE15-EDE6-FE40-A5F3-59D48A1BE7F9}"/>
              </a:ext>
            </a:extLst>
          </p:cNvPr>
          <p:cNvSpPr/>
          <p:nvPr/>
        </p:nvSpPr>
        <p:spPr>
          <a:xfrm>
            <a:off x="8299705" y="48958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9" y="290956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6"/>
                </a:lnTo>
                <a:lnTo>
                  <a:pt x="554863" y="628141"/>
                </a:lnTo>
                <a:lnTo>
                  <a:pt x="598996" y="552449"/>
                </a:lnTo>
                <a:lnTo>
                  <a:pt x="516763" y="552449"/>
                </a:lnTo>
                <a:lnTo>
                  <a:pt x="516636" y="411352"/>
                </a:lnTo>
                <a:lnTo>
                  <a:pt x="454406" y="304672"/>
                </a:lnTo>
                <a:lnTo>
                  <a:pt x="444321" y="293385"/>
                </a:lnTo>
                <a:lnTo>
                  <a:pt x="431165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3" y="411570"/>
                </a:moveTo>
                <a:lnTo>
                  <a:pt x="516763" y="552449"/>
                </a:lnTo>
                <a:lnTo>
                  <a:pt x="592963" y="552449"/>
                </a:lnTo>
                <a:lnTo>
                  <a:pt x="592963" y="533272"/>
                </a:lnTo>
                <a:lnTo>
                  <a:pt x="521842" y="533272"/>
                </a:lnTo>
                <a:lnTo>
                  <a:pt x="554799" y="476776"/>
                </a:lnTo>
                <a:lnTo>
                  <a:pt x="516763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2" y="304672"/>
                </a:lnTo>
                <a:lnTo>
                  <a:pt x="592963" y="411352"/>
                </a:lnTo>
                <a:lnTo>
                  <a:pt x="592963" y="552449"/>
                </a:lnTo>
                <a:lnTo>
                  <a:pt x="598996" y="552449"/>
                </a:lnTo>
                <a:lnTo>
                  <a:pt x="721106" y="343026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89" y="290956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2" y="533272"/>
                </a:lnTo>
                <a:lnTo>
                  <a:pt x="587756" y="533272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3" y="411352"/>
                </a:moveTo>
                <a:lnTo>
                  <a:pt x="554799" y="476776"/>
                </a:lnTo>
                <a:lnTo>
                  <a:pt x="587756" y="533272"/>
                </a:lnTo>
                <a:lnTo>
                  <a:pt x="592963" y="533272"/>
                </a:lnTo>
                <a:lnTo>
                  <a:pt x="592963" y="411352"/>
                </a:lnTo>
                <a:close/>
              </a:path>
              <a:path w="726440" h="628650">
                <a:moveTo>
                  <a:pt x="516763" y="313944"/>
                </a:moveTo>
                <a:lnTo>
                  <a:pt x="516763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3" y="352044"/>
                </a:lnTo>
                <a:lnTo>
                  <a:pt x="554863" y="352044"/>
                </a:lnTo>
                <a:lnTo>
                  <a:pt x="516763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6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5" y="287051"/>
                </a:lnTo>
                <a:lnTo>
                  <a:pt x="444321" y="293385"/>
                </a:lnTo>
                <a:lnTo>
                  <a:pt x="454406" y="304672"/>
                </a:lnTo>
                <a:lnTo>
                  <a:pt x="482039" y="352044"/>
                </a:lnTo>
                <a:lnTo>
                  <a:pt x="516763" y="352044"/>
                </a:lnTo>
                <a:lnTo>
                  <a:pt x="516763" y="313944"/>
                </a:lnTo>
                <a:lnTo>
                  <a:pt x="592963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3" y="313944"/>
                </a:moveTo>
                <a:lnTo>
                  <a:pt x="516763" y="313944"/>
                </a:lnTo>
                <a:lnTo>
                  <a:pt x="554863" y="352044"/>
                </a:lnTo>
                <a:lnTo>
                  <a:pt x="592963" y="352044"/>
                </a:lnTo>
                <a:lnTo>
                  <a:pt x="592963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3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9" y="290956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1">
            <a:extLst>
              <a:ext uri="{FF2B5EF4-FFF2-40B4-BE49-F238E27FC236}">
                <a16:creationId xmlns:a16="http://schemas.microsoft.com/office/drawing/2014/main" id="{4552607D-F7D1-B340-8B7A-07A7EF7696F7}"/>
              </a:ext>
            </a:extLst>
          </p:cNvPr>
          <p:cNvSpPr/>
          <p:nvPr/>
        </p:nvSpPr>
        <p:spPr>
          <a:xfrm>
            <a:off x="8467344" y="4872955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2">
            <a:extLst>
              <a:ext uri="{FF2B5EF4-FFF2-40B4-BE49-F238E27FC236}">
                <a16:creationId xmlns:a16="http://schemas.microsoft.com/office/drawing/2014/main" id="{DC613C27-F09D-E046-BF0E-7A5C82CEE00D}"/>
              </a:ext>
            </a:extLst>
          </p:cNvPr>
          <p:cNvSpPr/>
          <p:nvPr/>
        </p:nvSpPr>
        <p:spPr>
          <a:xfrm>
            <a:off x="8681762" y="48958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53">
            <a:extLst>
              <a:ext uri="{FF2B5EF4-FFF2-40B4-BE49-F238E27FC236}">
                <a16:creationId xmlns:a16="http://schemas.microsoft.com/office/drawing/2014/main" id="{3FA60169-B85A-E446-81C5-52CE9CAD4767}"/>
              </a:ext>
            </a:extLst>
          </p:cNvPr>
          <p:cNvSpPr/>
          <p:nvPr/>
        </p:nvSpPr>
        <p:spPr>
          <a:xfrm>
            <a:off x="8467344" y="4872955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4">
            <a:extLst>
              <a:ext uri="{FF2B5EF4-FFF2-40B4-BE49-F238E27FC236}">
                <a16:creationId xmlns:a16="http://schemas.microsoft.com/office/drawing/2014/main" id="{7F6F0F56-1701-7F48-A433-C5668F62B1DA}"/>
              </a:ext>
            </a:extLst>
          </p:cNvPr>
          <p:cNvSpPr/>
          <p:nvPr/>
        </p:nvSpPr>
        <p:spPr>
          <a:xfrm>
            <a:off x="8681763" y="48958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6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6"/>
                </a:lnTo>
                <a:lnTo>
                  <a:pt x="171154" y="628141"/>
                </a:lnTo>
                <a:lnTo>
                  <a:pt x="215288" y="552449"/>
                </a:lnTo>
                <a:lnTo>
                  <a:pt x="133054" y="552449"/>
                </a:lnTo>
                <a:lnTo>
                  <a:pt x="133054" y="411570"/>
                </a:lnTo>
                <a:lnTo>
                  <a:pt x="70697" y="304672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49"/>
                </a:lnTo>
                <a:lnTo>
                  <a:pt x="209254" y="552449"/>
                </a:lnTo>
                <a:lnTo>
                  <a:pt x="209254" y="533272"/>
                </a:lnTo>
                <a:lnTo>
                  <a:pt x="138261" y="533272"/>
                </a:lnTo>
                <a:lnTo>
                  <a:pt x="171154" y="476884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2"/>
                </a:lnTo>
                <a:lnTo>
                  <a:pt x="209254" y="411570"/>
                </a:lnTo>
                <a:lnTo>
                  <a:pt x="209254" y="552449"/>
                </a:lnTo>
                <a:lnTo>
                  <a:pt x="215288" y="552449"/>
                </a:lnTo>
                <a:lnTo>
                  <a:pt x="337397" y="343026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6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4"/>
                </a:moveTo>
                <a:lnTo>
                  <a:pt x="138261" y="533272"/>
                </a:lnTo>
                <a:lnTo>
                  <a:pt x="204047" y="533272"/>
                </a:lnTo>
                <a:lnTo>
                  <a:pt x="171154" y="476884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4"/>
                </a:lnTo>
                <a:lnTo>
                  <a:pt x="204047" y="533272"/>
                </a:lnTo>
                <a:lnTo>
                  <a:pt x="209254" y="533272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4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2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6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6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5">
            <a:extLst>
              <a:ext uri="{FF2B5EF4-FFF2-40B4-BE49-F238E27FC236}">
                <a16:creationId xmlns:a16="http://schemas.microsoft.com/office/drawing/2014/main" id="{11DE4AC4-179F-F340-AE34-83285C3FDA35}"/>
              </a:ext>
            </a:extLst>
          </p:cNvPr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6">
            <a:extLst>
              <a:ext uri="{FF2B5EF4-FFF2-40B4-BE49-F238E27FC236}">
                <a16:creationId xmlns:a16="http://schemas.microsoft.com/office/drawing/2014/main" id="{29C8AB3D-04E2-0641-BC17-03EE4532B3DF}"/>
              </a:ext>
            </a:extLst>
          </p:cNvPr>
          <p:cNvSpPr/>
          <p:nvPr/>
        </p:nvSpPr>
        <p:spPr>
          <a:xfrm>
            <a:off x="8709662" y="2518376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5">
            <a:extLst>
              <a:ext uri="{FF2B5EF4-FFF2-40B4-BE49-F238E27FC236}">
                <a16:creationId xmlns:a16="http://schemas.microsoft.com/office/drawing/2014/main" id="{DB6B7D22-94D0-DF40-8A81-95A687493303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64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1541C92B-9D20-9E43-BCA2-11ECDCE5F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09600"/>
            <a:ext cx="9089171" cy="5715000"/>
          </a:xfrm>
        </p:spPr>
        <p:txBody>
          <a:bodyPr>
            <a:normAutofit/>
          </a:bodyPr>
          <a:lstStyle/>
          <a:p>
            <a:r>
              <a:rPr lang="en-US" dirty="0"/>
              <a:t>Sort-middle</a:t>
            </a:r>
          </a:p>
          <a:p>
            <a:pPr lvl="1"/>
            <a:r>
              <a:rPr lang="en-US" dirty="0"/>
              <a:t>Geometry processors are given work arbitrary—load balancing is the goal</a:t>
            </a:r>
          </a:p>
          <a:p>
            <a:pPr lvl="1"/>
            <a:r>
              <a:rPr lang="en-US" dirty="0"/>
              <a:t>Each rasterizer (FG+FM) is given a tile (part of display, scanline, group of pixels etc.)</a:t>
            </a:r>
          </a:p>
          <a:p>
            <a:pPr lvl="1"/>
            <a:r>
              <a:rPr lang="en-US" dirty="0"/>
              <a:t>Transformed primitives is then sorted into corresponding rasterizer</a:t>
            </a:r>
          </a:p>
          <a:p>
            <a:pPr lvl="2"/>
            <a:r>
              <a:rPr lang="en-US" dirty="0"/>
              <a:t>Multiple rasterizers can get same primitive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0839A-E501-604E-A221-7B3813D0E2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10481598" y="329995"/>
            <a:ext cx="621792" cy="52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4518" y="397762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88406" y="2241091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02427" y="2309162"/>
            <a:ext cx="58928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54295" y="1469948"/>
            <a:ext cx="1740407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91198" y="1567482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3894" y="1567482"/>
            <a:ext cx="499872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2686" y="1567482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03722" y="1634666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54295" y="2759251"/>
            <a:ext cx="1740407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81116" y="259008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81116" y="259008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1198" y="2868980"/>
            <a:ext cx="499872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23533" y="2925824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63894" y="2868980"/>
            <a:ext cx="499872" cy="420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42686" y="2868980"/>
            <a:ext cx="499872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76292" y="2925824"/>
            <a:ext cx="7613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34035" algn="l"/>
              </a:tabLst>
            </a:pP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G	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662956" y="261142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2956" y="261142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35651" y="2626663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35651" y="2626663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75019" y="312043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75019" y="312043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085103" y="3402379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5439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60846" y="3402379"/>
            <a:ext cx="499872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699658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39639" y="3402379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177816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656858" y="3144823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265175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5" y="144780"/>
                </a:lnTo>
                <a:close/>
              </a:path>
              <a:path w="265429" h="277495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656858" y="3144823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5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32604" y="316006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4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32604" y="316006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4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10327" y="4277155"/>
            <a:ext cx="1188720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369839" y="434586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207280" y="3667554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52998" y="36904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8" y="290957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7"/>
                </a:lnTo>
                <a:lnTo>
                  <a:pt x="554862" y="628142"/>
                </a:lnTo>
                <a:lnTo>
                  <a:pt x="598996" y="552450"/>
                </a:lnTo>
                <a:lnTo>
                  <a:pt x="516762" y="552450"/>
                </a:lnTo>
                <a:lnTo>
                  <a:pt x="516636" y="411353"/>
                </a:lnTo>
                <a:lnTo>
                  <a:pt x="454405" y="304673"/>
                </a:lnTo>
                <a:lnTo>
                  <a:pt x="444321" y="293385"/>
                </a:lnTo>
                <a:lnTo>
                  <a:pt x="431164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2" y="411570"/>
                </a:moveTo>
                <a:lnTo>
                  <a:pt x="516762" y="552450"/>
                </a:lnTo>
                <a:lnTo>
                  <a:pt x="592962" y="552450"/>
                </a:lnTo>
                <a:lnTo>
                  <a:pt x="592962" y="533273"/>
                </a:lnTo>
                <a:lnTo>
                  <a:pt x="521843" y="533273"/>
                </a:lnTo>
                <a:lnTo>
                  <a:pt x="554799" y="476776"/>
                </a:lnTo>
                <a:lnTo>
                  <a:pt x="516762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3" y="304673"/>
                </a:lnTo>
                <a:lnTo>
                  <a:pt x="592962" y="411353"/>
                </a:lnTo>
                <a:lnTo>
                  <a:pt x="592962" y="552450"/>
                </a:lnTo>
                <a:lnTo>
                  <a:pt x="598996" y="552450"/>
                </a:lnTo>
                <a:lnTo>
                  <a:pt x="721105" y="343027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90" y="290957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3" y="533273"/>
                </a:lnTo>
                <a:lnTo>
                  <a:pt x="587755" y="533273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2" y="411353"/>
                </a:moveTo>
                <a:lnTo>
                  <a:pt x="554799" y="476776"/>
                </a:lnTo>
                <a:lnTo>
                  <a:pt x="587755" y="533273"/>
                </a:lnTo>
                <a:lnTo>
                  <a:pt x="592962" y="533273"/>
                </a:lnTo>
                <a:lnTo>
                  <a:pt x="592962" y="411353"/>
                </a:lnTo>
                <a:close/>
              </a:path>
              <a:path w="726440" h="628650">
                <a:moveTo>
                  <a:pt x="516762" y="313944"/>
                </a:moveTo>
                <a:lnTo>
                  <a:pt x="516762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2" y="352044"/>
                </a:lnTo>
                <a:lnTo>
                  <a:pt x="554862" y="352044"/>
                </a:lnTo>
                <a:lnTo>
                  <a:pt x="516762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7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4" y="287051"/>
                </a:lnTo>
                <a:lnTo>
                  <a:pt x="444321" y="293385"/>
                </a:lnTo>
                <a:lnTo>
                  <a:pt x="454405" y="304673"/>
                </a:lnTo>
                <a:lnTo>
                  <a:pt x="482039" y="352044"/>
                </a:lnTo>
                <a:lnTo>
                  <a:pt x="516762" y="352044"/>
                </a:lnTo>
                <a:lnTo>
                  <a:pt x="516762" y="313944"/>
                </a:lnTo>
                <a:lnTo>
                  <a:pt x="592962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2" y="313944"/>
                </a:moveTo>
                <a:lnTo>
                  <a:pt x="516762" y="313944"/>
                </a:lnTo>
                <a:lnTo>
                  <a:pt x="554862" y="352044"/>
                </a:lnTo>
                <a:lnTo>
                  <a:pt x="592962" y="352044"/>
                </a:lnTo>
                <a:lnTo>
                  <a:pt x="592962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2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8" y="290957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2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20639" y="3667554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5057" y="36904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20639" y="3667554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35058" y="36904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3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7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7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47844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47844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8576" y="686612"/>
            <a:ext cx="969263" cy="1328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22993" y="709470"/>
            <a:ext cx="709295" cy="897890"/>
          </a:xfrm>
          <a:custGeom>
            <a:avLst/>
            <a:gdLst/>
            <a:ahLst/>
            <a:cxnLst/>
            <a:rect l="l" t="t" r="r" b="b"/>
            <a:pathLst>
              <a:path w="709295" h="897889">
                <a:moveTo>
                  <a:pt x="32942" y="555593"/>
                </a:moveTo>
                <a:lnTo>
                  <a:pt x="18627" y="560451"/>
                </a:lnTo>
                <a:lnTo>
                  <a:pt x="7322" y="570535"/>
                </a:lnTo>
                <a:lnTo>
                  <a:pt x="958" y="583691"/>
                </a:lnTo>
                <a:lnTo>
                  <a:pt x="0" y="598277"/>
                </a:lnTo>
                <a:lnTo>
                  <a:pt x="4911" y="612648"/>
                </a:lnTo>
                <a:lnTo>
                  <a:pt x="171154" y="897636"/>
                </a:lnTo>
                <a:lnTo>
                  <a:pt x="215307" y="821943"/>
                </a:lnTo>
                <a:lnTo>
                  <a:pt x="133054" y="821943"/>
                </a:lnTo>
                <a:lnTo>
                  <a:pt x="133054" y="681064"/>
                </a:lnTo>
                <a:lnTo>
                  <a:pt x="70697" y="574166"/>
                </a:lnTo>
                <a:lnTo>
                  <a:pt x="60668" y="562879"/>
                </a:lnTo>
                <a:lnTo>
                  <a:pt x="47519" y="556545"/>
                </a:lnTo>
                <a:lnTo>
                  <a:pt x="32942" y="555593"/>
                </a:lnTo>
                <a:close/>
              </a:path>
              <a:path w="709295" h="897889">
                <a:moveTo>
                  <a:pt x="133054" y="681064"/>
                </a:moveTo>
                <a:lnTo>
                  <a:pt x="133054" y="821943"/>
                </a:lnTo>
                <a:lnTo>
                  <a:pt x="209254" y="821943"/>
                </a:lnTo>
                <a:lnTo>
                  <a:pt x="209254" y="802766"/>
                </a:lnTo>
                <a:lnTo>
                  <a:pt x="138261" y="802766"/>
                </a:lnTo>
                <a:lnTo>
                  <a:pt x="171154" y="746378"/>
                </a:lnTo>
                <a:lnTo>
                  <a:pt x="133054" y="681064"/>
                </a:lnTo>
                <a:close/>
              </a:path>
              <a:path w="709295" h="897889">
                <a:moveTo>
                  <a:pt x="309366" y="555593"/>
                </a:moveTo>
                <a:lnTo>
                  <a:pt x="294788" y="556545"/>
                </a:lnTo>
                <a:lnTo>
                  <a:pt x="281640" y="562879"/>
                </a:lnTo>
                <a:lnTo>
                  <a:pt x="271611" y="574166"/>
                </a:lnTo>
                <a:lnTo>
                  <a:pt x="209254" y="681064"/>
                </a:lnTo>
                <a:lnTo>
                  <a:pt x="209254" y="821943"/>
                </a:lnTo>
                <a:lnTo>
                  <a:pt x="215307" y="821943"/>
                </a:lnTo>
                <a:lnTo>
                  <a:pt x="337397" y="612648"/>
                </a:lnTo>
                <a:lnTo>
                  <a:pt x="342308" y="598277"/>
                </a:lnTo>
                <a:lnTo>
                  <a:pt x="341350" y="583691"/>
                </a:lnTo>
                <a:lnTo>
                  <a:pt x="334986" y="570535"/>
                </a:lnTo>
                <a:lnTo>
                  <a:pt x="323681" y="560451"/>
                </a:lnTo>
                <a:lnTo>
                  <a:pt x="309366" y="555593"/>
                </a:lnTo>
                <a:close/>
              </a:path>
              <a:path w="709295" h="897889">
                <a:moveTo>
                  <a:pt x="171154" y="746378"/>
                </a:moveTo>
                <a:lnTo>
                  <a:pt x="138261" y="802766"/>
                </a:lnTo>
                <a:lnTo>
                  <a:pt x="204047" y="802766"/>
                </a:lnTo>
                <a:lnTo>
                  <a:pt x="171154" y="746378"/>
                </a:lnTo>
                <a:close/>
              </a:path>
              <a:path w="709295" h="897889">
                <a:moveTo>
                  <a:pt x="209254" y="681064"/>
                </a:moveTo>
                <a:lnTo>
                  <a:pt x="171154" y="746378"/>
                </a:lnTo>
                <a:lnTo>
                  <a:pt x="204047" y="802766"/>
                </a:lnTo>
                <a:lnTo>
                  <a:pt x="209254" y="802766"/>
                </a:lnTo>
                <a:lnTo>
                  <a:pt x="209254" y="681064"/>
                </a:lnTo>
                <a:close/>
              </a:path>
              <a:path w="709295" h="897889">
                <a:moveTo>
                  <a:pt x="632545" y="410590"/>
                </a:moveTo>
                <a:lnTo>
                  <a:pt x="171154" y="410590"/>
                </a:lnTo>
                <a:lnTo>
                  <a:pt x="156307" y="413597"/>
                </a:lnTo>
                <a:lnTo>
                  <a:pt x="144198" y="421782"/>
                </a:lnTo>
                <a:lnTo>
                  <a:pt x="136042" y="433897"/>
                </a:lnTo>
                <a:lnTo>
                  <a:pt x="133054" y="448690"/>
                </a:lnTo>
                <a:lnTo>
                  <a:pt x="133054" y="681064"/>
                </a:lnTo>
                <a:lnTo>
                  <a:pt x="171154" y="746378"/>
                </a:lnTo>
                <a:lnTo>
                  <a:pt x="209254" y="681064"/>
                </a:lnTo>
                <a:lnTo>
                  <a:pt x="209254" y="486790"/>
                </a:lnTo>
                <a:lnTo>
                  <a:pt x="171154" y="486790"/>
                </a:lnTo>
                <a:lnTo>
                  <a:pt x="209254" y="448690"/>
                </a:lnTo>
                <a:lnTo>
                  <a:pt x="632545" y="448690"/>
                </a:lnTo>
                <a:lnTo>
                  <a:pt x="632545" y="410590"/>
                </a:lnTo>
                <a:close/>
              </a:path>
              <a:path w="709295" h="897889">
                <a:moveTo>
                  <a:pt x="209254" y="448690"/>
                </a:moveTo>
                <a:lnTo>
                  <a:pt x="171154" y="486790"/>
                </a:lnTo>
                <a:lnTo>
                  <a:pt x="209254" y="486790"/>
                </a:lnTo>
                <a:lnTo>
                  <a:pt x="209254" y="448690"/>
                </a:lnTo>
                <a:close/>
              </a:path>
              <a:path w="709295" h="897889">
                <a:moveTo>
                  <a:pt x="708745" y="410590"/>
                </a:moveTo>
                <a:lnTo>
                  <a:pt x="670645" y="410590"/>
                </a:lnTo>
                <a:lnTo>
                  <a:pt x="632545" y="448690"/>
                </a:lnTo>
                <a:lnTo>
                  <a:pt x="209254" y="448690"/>
                </a:lnTo>
                <a:lnTo>
                  <a:pt x="209254" y="486790"/>
                </a:lnTo>
                <a:lnTo>
                  <a:pt x="670645" y="486790"/>
                </a:lnTo>
                <a:lnTo>
                  <a:pt x="685492" y="483802"/>
                </a:lnTo>
                <a:lnTo>
                  <a:pt x="697601" y="475646"/>
                </a:lnTo>
                <a:lnTo>
                  <a:pt x="705756" y="463538"/>
                </a:lnTo>
                <a:lnTo>
                  <a:pt x="708745" y="448690"/>
                </a:lnTo>
                <a:lnTo>
                  <a:pt x="708745" y="410590"/>
                </a:lnTo>
                <a:close/>
              </a:path>
              <a:path w="709295" h="897889">
                <a:moveTo>
                  <a:pt x="708745" y="0"/>
                </a:moveTo>
                <a:lnTo>
                  <a:pt x="632545" y="0"/>
                </a:lnTo>
                <a:lnTo>
                  <a:pt x="632545" y="448690"/>
                </a:lnTo>
                <a:lnTo>
                  <a:pt x="670645" y="410590"/>
                </a:lnTo>
                <a:lnTo>
                  <a:pt x="708745" y="410590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9782" y="686612"/>
            <a:ext cx="771144" cy="13289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644762" y="709470"/>
            <a:ext cx="342900" cy="897890"/>
          </a:xfrm>
          <a:custGeom>
            <a:avLst/>
            <a:gdLst/>
            <a:ahLst/>
            <a:cxnLst/>
            <a:rect l="l" t="t" r="r" b="b"/>
            <a:pathLst>
              <a:path w="342900" h="897889">
                <a:moveTo>
                  <a:pt x="32891" y="555593"/>
                </a:moveTo>
                <a:lnTo>
                  <a:pt x="18573" y="560451"/>
                </a:lnTo>
                <a:lnTo>
                  <a:pt x="7286" y="570535"/>
                </a:lnTo>
                <a:lnTo>
                  <a:pt x="952" y="583691"/>
                </a:lnTo>
                <a:lnTo>
                  <a:pt x="0" y="598277"/>
                </a:lnTo>
                <a:lnTo>
                  <a:pt x="4857" y="612648"/>
                </a:lnTo>
                <a:lnTo>
                  <a:pt x="171100" y="897636"/>
                </a:lnTo>
                <a:lnTo>
                  <a:pt x="215288" y="821943"/>
                </a:lnTo>
                <a:lnTo>
                  <a:pt x="133000" y="821943"/>
                </a:lnTo>
                <a:lnTo>
                  <a:pt x="133000" y="680847"/>
                </a:lnTo>
                <a:lnTo>
                  <a:pt x="70770" y="574166"/>
                </a:lnTo>
                <a:lnTo>
                  <a:pt x="60668" y="562879"/>
                </a:lnTo>
                <a:lnTo>
                  <a:pt x="47482" y="556545"/>
                </a:lnTo>
                <a:lnTo>
                  <a:pt x="32891" y="555593"/>
                </a:lnTo>
                <a:close/>
              </a:path>
              <a:path w="342900" h="897889">
                <a:moveTo>
                  <a:pt x="133000" y="680847"/>
                </a:moveTo>
                <a:lnTo>
                  <a:pt x="133000" y="821943"/>
                </a:lnTo>
                <a:lnTo>
                  <a:pt x="209200" y="821943"/>
                </a:lnTo>
                <a:lnTo>
                  <a:pt x="209200" y="802766"/>
                </a:lnTo>
                <a:lnTo>
                  <a:pt x="138207" y="802766"/>
                </a:lnTo>
                <a:lnTo>
                  <a:pt x="171164" y="746270"/>
                </a:lnTo>
                <a:lnTo>
                  <a:pt x="133000" y="680847"/>
                </a:lnTo>
                <a:close/>
              </a:path>
              <a:path w="342900" h="897889">
                <a:moveTo>
                  <a:pt x="309437" y="555593"/>
                </a:moveTo>
                <a:lnTo>
                  <a:pt x="271557" y="574166"/>
                </a:lnTo>
                <a:lnTo>
                  <a:pt x="209327" y="680847"/>
                </a:lnTo>
                <a:lnTo>
                  <a:pt x="209200" y="821943"/>
                </a:lnTo>
                <a:lnTo>
                  <a:pt x="215288" y="821943"/>
                </a:lnTo>
                <a:lnTo>
                  <a:pt x="337470" y="612648"/>
                </a:lnTo>
                <a:lnTo>
                  <a:pt x="342328" y="598277"/>
                </a:lnTo>
                <a:lnTo>
                  <a:pt x="341376" y="583691"/>
                </a:lnTo>
                <a:lnTo>
                  <a:pt x="335041" y="570535"/>
                </a:lnTo>
                <a:lnTo>
                  <a:pt x="323754" y="560451"/>
                </a:lnTo>
                <a:lnTo>
                  <a:pt x="309437" y="555593"/>
                </a:lnTo>
                <a:close/>
              </a:path>
              <a:path w="342900" h="897889">
                <a:moveTo>
                  <a:pt x="171164" y="746270"/>
                </a:moveTo>
                <a:lnTo>
                  <a:pt x="138207" y="802766"/>
                </a:lnTo>
                <a:lnTo>
                  <a:pt x="204120" y="802766"/>
                </a:lnTo>
                <a:lnTo>
                  <a:pt x="171164" y="746270"/>
                </a:lnTo>
                <a:close/>
              </a:path>
              <a:path w="342900" h="897889">
                <a:moveTo>
                  <a:pt x="209200" y="681064"/>
                </a:moveTo>
                <a:lnTo>
                  <a:pt x="171164" y="746270"/>
                </a:lnTo>
                <a:lnTo>
                  <a:pt x="204120" y="802766"/>
                </a:lnTo>
                <a:lnTo>
                  <a:pt x="209200" y="802766"/>
                </a:lnTo>
                <a:lnTo>
                  <a:pt x="209200" y="681064"/>
                </a:lnTo>
                <a:close/>
              </a:path>
              <a:path w="342900" h="897889">
                <a:moveTo>
                  <a:pt x="133000" y="482853"/>
                </a:moveTo>
                <a:lnTo>
                  <a:pt x="133127" y="681064"/>
                </a:lnTo>
                <a:lnTo>
                  <a:pt x="171164" y="746270"/>
                </a:lnTo>
                <a:lnTo>
                  <a:pt x="209200" y="681064"/>
                </a:lnTo>
                <a:lnTo>
                  <a:pt x="209200" y="486790"/>
                </a:lnTo>
                <a:lnTo>
                  <a:pt x="149256" y="486790"/>
                </a:lnTo>
                <a:lnTo>
                  <a:pt x="134409" y="483802"/>
                </a:lnTo>
                <a:lnTo>
                  <a:pt x="133000" y="482853"/>
                </a:lnTo>
                <a:close/>
              </a:path>
              <a:path w="342900" h="897889">
                <a:moveTo>
                  <a:pt x="133000" y="448690"/>
                </a:moveTo>
                <a:lnTo>
                  <a:pt x="133000" y="482853"/>
                </a:lnTo>
                <a:lnTo>
                  <a:pt x="134409" y="483802"/>
                </a:lnTo>
                <a:lnTo>
                  <a:pt x="149256" y="486790"/>
                </a:lnTo>
                <a:lnTo>
                  <a:pt x="171100" y="486790"/>
                </a:lnTo>
                <a:lnTo>
                  <a:pt x="133000" y="448690"/>
                </a:lnTo>
                <a:close/>
              </a:path>
              <a:path w="342900" h="897889">
                <a:moveTo>
                  <a:pt x="187356" y="414549"/>
                </a:moveTo>
                <a:lnTo>
                  <a:pt x="187356" y="448690"/>
                </a:lnTo>
                <a:lnTo>
                  <a:pt x="133000" y="448690"/>
                </a:lnTo>
                <a:lnTo>
                  <a:pt x="171100" y="486790"/>
                </a:lnTo>
                <a:lnTo>
                  <a:pt x="209200" y="486790"/>
                </a:lnTo>
                <a:lnTo>
                  <a:pt x="209200" y="448690"/>
                </a:lnTo>
                <a:lnTo>
                  <a:pt x="206212" y="433897"/>
                </a:lnTo>
                <a:lnTo>
                  <a:pt x="198056" y="421782"/>
                </a:lnTo>
                <a:lnTo>
                  <a:pt x="187356" y="414549"/>
                </a:lnTo>
                <a:close/>
              </a:path>
              <a:path w="342900" h="897889">
                <a:moveTo>
                  <a:pt x="187356" y="0"/>
                </a:moveTo>
                <a:lnTo>
                  <a:pt x="111156" y="0"/>
                </a:lnTo>
                <a:lnTo>
                  <a:pt x="111156" y="448690"/>
                </a:lnTo>
                <a:lnTo>
                  <a:pt x="114145" y="463538"/>
                </a:lnTo>
                <a:lnTo>
                  <a:pt x="122300" y="475646"/>
                </a:lnTo>
                <a:lnTo>
                  <a:pt x="133000" y="482853"/>
                </a:lnTo>
                <a:lnTo>
                  <a:pt x="133000" y="448690"/>
                </a:lnTo>
                <a:lnTo>
                  <a:pt x="187356" y="448690"/>
                </a:lnTo>
                <a:lnTo>
                  <a:pt x="149256" y="410590"/>
                </a:lnTo>
                <a:lnTo>
                  <a:pt x="187356" y="410590"/>
                </a:lnTo>
                <a:lnTo>
                  <a:pt x="187356" y="0"/>
                </a:lnTo>
                <a:close/>
              </a:path>
              <a:path w="342900" h="897889">
                <a:moveTo>
                  <a:pt x="171100" y="410590"/>
                </a:moveTo>
                <a:lnTo>
                  <a:pt x="149256" y="410590"/>
                </a:lnTo>
                <a:lnTo>
                  <a:pt x="187356" y="448690"/>
                </a:lnTo>
                <a:lnTo>
                  <a:pt x="187356" y="414549"/>
                </a:lnTo>
                <a:lnTo>
                  <a:pt x="185947" y="413597"/>
                </a:lnTo>
                <a:lnTo>
                  <a:pt x="171100" y="410590"/>
                </a:lnTo>
                <a:close/>
              </a:path>
              <a:path w="342900" h="897889">
                <a:moveTo>
                  <a:pt x="187356" y="410590"/>
                </a:moveTo>
                <a:lnTo>
                  <a:pt x="171100" y="410590"/>
                </a:lnTo>
                <a:lnTo>
                  <a:pt x="185947" y="413597"/>
                </a:lnTo>
                <a:lnTo>
                  <a:pt x="187356" y="414549"/>
                </a:lnTo>
                <a:lnTo>
                  <a:pt x="187356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10199" y="686612"/>
            <a:ext cx="1018031" cy="13289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55919" y="709470"/>
            <a:ext cx="757555" cy="897890"/>
          </a:xfrm>
          <a:custGeom>
            <a:avLst/>
            <a:gdLst/>
            <a:ahLst/>
            <a:cxnLst/>
            <a:rect l="l" t="t" r="r" b="b"/>
            <a:pathLst>
              <a:path w="757554" h="897889">
                <a:moveTo>
                  <a:pt x="447514" y="555593"/>
                </a:moveTo>
                <a:lnTo>
                  <a:pt x="433197" y="560451"/>
                </a:lnTo>
                <a:lnTo>
                  <a:pt x="421909" y="570535"/>
                </a:lnTo>
                <a:lnTo>
                  <a:pt x="415575" y="583691"/>
                </a:lnTo>
                <a:lnTo>
                  <a:pt x="414623" y="598277"/>
                </a:lnTo>
                <a:lnTo>
                  <a:pt x="419480" y="612648"/>
                </a:lnTo>
                <a:lnTo>
                  <a:pt x="585851" y="897636"/>
                </a:lnTo>
                <a:lnTo>
                  <a:pt x="630004" y="821943"/>
                </a:lnTo>
                <a:lnTo>
                  <a:pt x="547751" y="821943"/>
                </a:lnTo>
                <a:lnTo>
                  <a:pt x="547624" y="680846"/>
                </a:lnTo>
                <a:lnTo>
                  <a:pt x="485394" y="574166"/>
                </a:lnTo>
                <a:lnTo>
                  <a:pt x="475291" y="562879"/>
                </a:lnTo>
                <a:lnTo>
                  <a:pt x="462105" y="556545"/>
                </a:lnTo>
                <a:lnTo>
                  <a:pt x="447514" y="555593"/>
                </a:lnTo>
                <a:close/>
              </a:path>
              <a:path w="757554" h="897889">
                <a:moveTo>
                  <a:pt x="547751" y="681064"/>
                </a:moveTo>
                <a:lnTo>
                  <a:pt x="547751" y="821943"/>
                </a:lnTo>
                <a:lnTo>
                  <a:pt x="623951" y="821943"/>
                </a:lnTo>
                <a:lnTo>
                  <a:pt x="623951" y="802766"/>
                </a:lnTo>
                <a:lnTo>
                  <a:pt x="552830" y="802766"/>
                </a:lnTo>
                <a:lnTo>
                  <a:pt x="585787" y="746270"/>
                </a:lnTo>
                <a:lnTo>
                  <a:pt x="547751" y="681064"/>
                </a:lnTo>
                <a:close/>
              </a:path>
              <a:path w="757554" h="897889">
                <a:moveTo>
                  <a:pt x="724060" y="555593"/>
                </a:moveTo>
                <a:lnTo>
                  <a:pt x="709469" y="556545"/>
                </a:lnTo>
                <a:lnTo>
                  <a:pt x="696283" y="562879"/>
                </a:lnTo>
                <a:lnTo>
                  <a:pt x="686180" y="574166"/>
                </a:lnTo>
                <a:lnTo>
                  <a:pt x="623951" y="680846"/>
                </a:lnTo>
                <a:lnTo>
                  <a:pt x="623951" y="821943"/>
                </a:lnTo>
                <a:lnTo>
                  <a:pt x="630004" y="821943"/>
                </a:lnTo>
                <a:lnTo>
                  <a:pt x="752094" y="612648"/>
                </a:lnTo>
                <a:lnTo>
                  <a:pt x="756951" y="598277"/>
                </a:lnTo>
                <a:lnTo>
                  <a:pt x="755999" y="583691"/>
                </a:lnTo>
                <a:lnTo>
                  <a:pt x="749665" y="570535"/>
                </a:lnTo>
                <a:lnTo>
                  <a:pt x="738377" y="560451"/>
                </a:lnTo>
                <a:lnTo>
                  <a:pt x="724060" y="555593"/>
                </a:lnTo>
                <a:close/>
              </a:path>
              <a:path w="757554" h="897889">
                <a:moveTo>
                  <a:pt x="585787" y="746270"/>
                </a:moveTo>
                <a:lnTo>
                  <a:pt x="552830" y="802766"/>
                </a:lnTo>
                <a:lnTo>
                  <a:pt x="618744" y="802766"/>
                </a:lnTo>
                <a:lnTo>
                  <a:pt x="585787" y="746270"/>
                </a:lnTo>
                <a:close/>
              </a:path>
              <a:path w="757554" h="897889">
                <a:moveTo>
                  <a:pt x="623951" y="680846"/>
                </a:moveTo>
                <a:lnTo>
                  <a:pt x="585787" y="746270"/>
                </a:lnTo>
                <a:lnTo>
                  <a:pt x="618744" y="802766"/>
                </a:lnTo>
                <a:lnTo>
                  <a:pt x="623951" y="802766"/>
                </a:lnTo>
                <a:lnTo>
                  <a:pt x="623951" y="680846"/>
                </a:lnTo>
                <a:close/>
              </a:path>
              <a:path w="757554" h="897889">
                <a:moveTo>
                  <a:pt x="547751" y="448690"/>
                </a:moveTo>
                <a:lnTo>
                  <a:pt x="547751" y="681064"/>
                </a:lnTo>
                <a:lnTo>
                  <a:pt x="585787" y="746270"/>
                </a:lnTo>
                <a:lnTo>
                  <a:pt x="623824" y="681064"/>
                </a:lnTo>
                <a:lnTo>
                  <a:pt x="623951" y="486790"/>
                </a:lnTo>
                <a:lnTo>
                  <a:pt x="585851" y="486790"/>
                </a:lnTo>
                <a:lnTo>
                  <a:pt x="547751" y="448690"/>
                </a:lnTo>
                <a:close/>
              </a:path>
              <a:path w="757554" h="897889">
                <a:moveTo>
                  <a:pt x="76200" y="0"/>
                </a:moveTo>
                <a:lnTo>
                  <a:pt x="0" y="0"/>
                </a:lnTo>
                <a:lnTo>
                  <a:pt x="0" y="448690"/>
                </a:lnTo>
                <a:lnTo>
                  <a:pt x="2988" y="463538"/>
                </a:lnTo>
                <a:lnTo>
                  <a:pt x="11144" y="475646"/>
                </a:lnTo>
                <a:lnTo>
                  <a:pt x="23252" y="483802"/>
                </a:lnTo>
                <a:lnTo>
                  <a:pt x="38100" y="486790"/>
                </a:lnTo>
                <a:lnTo>
                  <a:pt x="547751" y="486790"/>
                </a:lnTo>
                <a:lnTo>
                  <a:pt x="547751" y="448690"/>
                </a:lnTo>
                <a:lnTo>
                  <a:pt x="76200" y="448690"/>
                </a:lnTo>
                <a:lnTo>
                  <a:pt x="38100" y="410590"/>
                </a:lnTo>
                <a:lnTo>
                  <a:pt x="76200" y="410590"/>
                </a:lnTo>
                <a:lnTo>
                  <a:pt x="76200" y="0"/>
                </a:lnTo>
                <a:close/>
              </a:path>
              <a:path w="757554" h="897889">
                <a:moveTo>
                  <a:pt x="585851" y="410590"/>
                </a:moveTo>
                <a:lnTo>
                  <a:pt x="76200" y="410590"/>
                </a:lnTo>
                <a:lnTo>
                  <a:pt x="76200" y="448690"/>
                </a:lnTo>
                <a:lnTo>
                  <a:pt x="547751" y="448690"/>
                </a:lnTo>
                <a:lnTo>
                  <a:pt x="585851" y="486790"/>
                </a:lnTo>
                <a:lnTo>
                  <a:pt x="623951" y="486790"/>
                </a:lnTo>
                <a:lnTo>
                  <a:pt x="623951" y="448690"/>
                </a:lnTo>
                <a:lnTo>
                  <a:pt x="620944" y="433897"/>
                </a:lnTo>
                <a:lnTo>
                  <a:pt x="612759" y="421782"/>
                </a:lnTo>
                <a:lnTo>
                  <a:pt x="600644" y="413597"/>
                </a:lnTo>
                <a:lnTo>
                  <a:pt x="585851" y="410590"/>
                </a:lnTo>
                <a:close/>
              </a:path>
              <a:path w="757554" h="897889">
                <a:moveTo>
                  <a:pt x="76200" y="410590"/>
                </a:moveTo>
                <a:lnTo>
                  <a:pt x="38100" y="410590"/>
                </a:lnTo>
                <a:lnTo>
                  <a:pt x="76200" y="448690"/>
                </a:lnTo>
                <a:lnTo>
                  <a:pt x="76200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47716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5" y="146304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647716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47586" y="2068880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265176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6" y="144780"/>
                </a:lnTo>
                <a:close/>
              </a:path>
              <a:path w="265429" h="277494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47586" y="2068880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6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787EA33E-DFBA-E74D-BC50-502366F869B8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09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D7DEC-CCB3-9747-A954-2BDEC9313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Full OpenGL 4.4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6D7F-5108-8246-99D5-7B9E8D8068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http://openglinsights.com/pipeline.html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84368-FF07-6E45-B4AE-986693AF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8153" y="-652815"/>
            <a:ext cx="5615693" cy="8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1541C92B-9D20-9E43-BCA2-11ECDCE5F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09600"/>
            <a:ext cx="9089171" cy="5715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Sort-middle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in most mobile GPUs</a:t>
            </a:r>
          </a:p>
          <a:p>
            <a:pPr lvl="2"/>
            <a:r>
              <a:rPr lang="en-US" altLang="zh-TW" dirty="0"/>
              <a:t>Minimize bandwidth requirement.</a:t>
            </a:r>
          </a:p>
          <a:p>
            <a:pPr lvl="3"/>
            <a:r>
              <a:rPr lang="en-US" altLang="zh-TW" dirty="0"/>
              <a:t>Need system memory support.</a:t>
            </a:r>
          </a:p>
          <a:p>
            <a:pPr lvl="3"/>
            <a:r>
              <a:rPr lang="en-US" altLang="zh-TW" dirty="0"/>
              <a:t>High memory bandwidth usage will hammer the whole system.</a:t>
            </a:r>
          </a:p>
          <a:p>
            <a:pPr lvl="2"/>
            <a:r>
              <a:rPr lang="en-US" altLang="zh-TW" dirty="0"/>
              <a:t>Save more penguins (power).</a:t>
            </a:r>
          </a:p>
          <a:p>
            <a:pPr lvl="3"/>
            <a:r>
              <a:rPr lang="en-US" altLang="zh-TW" dirty="0"/>
              <a:t>Reducing memory access means less power consumption.</a:t>
            </a:r>
          </a:p>
          <a:p>
            <a:pPr lvl="1"/>
            <a:r>
              <a:rPr lang="en-US" altLang="zh-TW" dirty="0"/>
              <a:t>Disadvantage</a:t>
            </a:r>
          </a:p>
          <a:p>
            <a:pPr lvl="2"/>
            <a:r>
              <a:rPr lang="en-US" altLang="zh-TW" dirty="0"/>
              <a:t>One triangle may go into multiple tiles.</a:t>
            </a:r>
          </a:p>
          <a:p>
            <a:pPr lvl="2"/>
            <a:r>
              <a:rPr lang="en-US" altLang="zh-TW" dirty="0"/>
              <a:t>Need a sorting buffer after triangle sorting</a:t>
            </a:r>
          </a:p>
          <a:p>
            <a:pPr lvl="3"/>
            <a:r>
              <a:rPr lang="en-US" altLang="zh-TW" dirty="0"/>
              <a:t>More complex scene, more memory access.</a:t>
            </a:r>
          </a:p>
          <a:p>
            <a:pPr lvl="2"/>
            <a:r>
              <a:rPr lang="en-US" altLang="zh-TW" dirty="0"/>
              <a:t>Completely divide graphic pipeline into two partition.</a:t>
            </a:r>
          </a:p>
          <a:p>
            <a:pPr lvl="3"/>
            <a:r>
              <a:rPr lang="en-US" altLang="zh-TW" dirty="0"/>
              <a:t>This may harm the performance.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0839A-E501-604E-A221-7B3813D0E2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10481598" y="329995"/>
            <a:ext cx="621792" cy="52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4518" y="397762"/>
            <a:ext cx="161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88406" y="2241091"/>
            <a:ext cx="141122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02427" y="2309162"/>
            <a:ext cx="58928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54295" y="1469948"/>
            <a:ext cx="1740407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91198" y="1567482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3894" y="1567482"/>
            <a:ext cx="499872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2686" y="1567482"/>
            <a:ext cx="499872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03722" y="1634666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54295" y="2759251"/>
            <a:ext cx="1740407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81116" y="259008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7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5" y="146303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81116" y="259008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3"/>
                </a:lnTo>
                <a:lnTo>
                  <a:pt x="262127" y="146303"/>
                </a:lnTo>
                <a:lnTo>
                  <a:pt x="131063" y="277367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1198" y="2868980"/>
            <a:ext cx="499872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23533" y="2925824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63894" y="2868980"/>
            <a:ext cx="499872" cy="420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42686" y="2868980"/>
            <a:ext cx="499872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76292" y="2925824"/>
            <a:ext cx="7613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34035" algn="l"/>
              </a:tabLst>
            </a:pP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G	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662956" y="261142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62956" y="261142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35651" y="2626663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35651" y="2626663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75019" y="312043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75019" y="312043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085103" y="3402379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5439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60846" y="3402379"/>
            <a:ext cx="499872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699658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39639" y="3402379"/>
            <a:ext cx="499872" cy="396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177816" y="3458895"/>
            <a:ext cx="22732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656858" y="3144823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265175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5" y="144780"/>
                </a:lnTo>
                <a:close/>
              </a:path>
              <a:path w="265429" h="277495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656858" y="3144823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5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5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32604" y="316006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4"/>
                </a:moveTo>
                <a:lnTo>
                  <a:pt x="0" y="146304"/>
                </a:lnTo>
                <a:lnTo>
                  <a:pt x="131064" y="277368"/>
                </a:lnTo>
                <a:lnTo>
                  <a:pt x="262127" y="146304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32604" y="3160064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4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10327" y="4277155"/>
            <a:ext cx="1188720" cy="521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369839" y="4345862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207280" y="3667554"/>
            <a:ext cx="984503" cy="10576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52998" y="3690415"/>
            <a:ext cx="726440" cy="628650"/>
          </a:xfrm>
          <a:custGeom>
            <a:avLst/>
            <a:gdLst/>
            <a:ahLst/>
            <a:cxnLst/>
            <a:rect l="l" t="t" r="r" b="b"/>
            <a:pathLst>
              <a:path w="726440" h="628650">
                <a:moveTo>
                  <a:pt x="416579" y="286099"/>
                </a:moveTo>
                <a:lnTo>
                  <a:pt x="402208" y="290957"/>
                </a:lnTo>
                <a:lnTo>
                  <a:pt x="390921" y="301039"/>
                </a:lnTo>
                <a:lnTo>
                  <a:pt x="384587" y="314182"/>
                </a:lnTo>
                <a:lnTo>
                  <a:pt x="383635" y="328729"/>
                </a:lnTo>
                <a:lnTo>
                  <a:pt x="388493" y="343027"/>
                </a:lnTo>
                <a:lnTo>
                  <a:pt x="554862" y="628142"/>
                </a:lnTo>
                <a:lnTo>
                  <a:pt x="598996" y="552450"/>
                </a:lnTo>
                <a:lnTo>
                  <a:pt x="516762" y="552450"/>
                </a:lnTo>
                <a:lnTo>
                  <a:pt x="516636" y="411353"/>
                </a:lnTo>
                <a:lnTo>
                  <a:pt x="454405" y="304673"/>
                </a:lnTo>
                <a:lnTo>
                  <a:pt x="444321" y="293385"/>
                </a:lnTo>
                <a:lnTo>
                  <a:pt x="431164" y="287051"/>
                </a:lnTo>
                <a:lnTo>
                  <a:pt x="416579" y="286099"/>
                </a:lnTo>
                <a:close/>
              </a:path>
              <a:path w="726440" h="628650">
                <a:moveTo>
                  <a:pt x="516762" y="411570"/>
                </a:moveTo>
                <a:lnTo>
                  <a:pt x="516762" y="552450"/>
                </a:lnTo>
                <a:lnTo>
                  <a:pt x="592962" y="552450"/>
                </a:lnTo>
                <a:lnTo>
                  <a:pt x="592962" y="533273"/>
                </a:lnTo>
                <a:lnTo>
                  <a:pt x="521843" y="533273"/>
                </a:lnTo>
                <a:lnTo>
                  <a:pt x="554799" y="476776"/>
                </a:lnTo>
                <a:lnTo>
                  <a:pt x="516762" y="411570"/>
                </a:lnTo>
                <a:close/>
              </a:path>
              <a:path w="726440" h="628650">
                <a:moveTo>
                  <a:pt x="693072" y="286099"/>
                </a:moveTo>
                <a:lnTo>
                  <a:pt x="678481" y="287051"/>
                </a:lnTo>
                <a:lnTo>
                  <a:pt x="665295" y="293385"/>
                </a:lnTo>
                <a:lnTo>
                  <a:pt x="655193" y="304673"/>
                </a:lnTo>
                <a:lnTo>
                  <a:pt x="592962" y="411353"/>
                </a:lnTo>
                <a:lnTo>
                  <a:pt x="592962" y="552450"/>
                </a:lnTo>
                <a:lnTo>
                  <a:pt x="598996" y="552450"/>
                </a:lnTo>
                <a:lnTo>
                  <a:pt x="721105" y="343027"/>
                </a:lnTo>
                <a:lnTo>
                  <a:pt x="725963" y="328729"/>
                </a:lnTo>
                <a:lnTo>
                  <a:pt x="725011" y="314182"/>
                </a:lnTo>
                <a:lnTo>
                  <a:pt x="718677" y="301039"/>
                </a:lnTo>
                <a:lnTo>
                  <a:pt x="707390" y="290957"/>
                </a:lnTo>
                <a:lnTo>
                  <a:pt x="693072" y="286099"/>
                </a:lnTo>
                <a:close/>
              </a:path>
              <a:path w="726440" h="628650">
                <a:moveTo>
                  <a:pt x="554799" y="476776"/>
                </a:moveTo>
                <a:lnTo>
                  <a:pt x="521843" y="533273"/>
                </a:lnTo>
                <a:lnTo>
                  <a:pt x="587755" y="533273"/>
                </a:lnTo>
                <a:lnTo>
                  <a:pt x="554799" y="476776"/>
                </a:lnTo>
                <a:close/>
              </a:path>
              <a:path w="726440" h="628650">
                <a:moveTo>
                  <a:pt x="592962" y="411353"/>
                </a:moveTo>
                <a:lnTo>
                  <a:pt x="554799" y="476776"/>
                </a:lnTo>
                <a:lnTo>
                  <a:pt x="587755" y="533273"/>
                </a:lnTo>
                <a:lnTo>
                  <a:pt x="592962" y="533273"/>
                </a:lnTo>
                <a:lnTo>
                  <a:pt x="592962" y="411353"/>
                </a:lnTo>
                <a:close/>
              </a:path>
              <a:path w="726440" h="628650">
                <a:moveTo>
                  <a:pt x="516762" y="313944"/>
                </a:moveTo>
                <a:lnTo>
                  <a:pt x="516762" y="411570"/>
                </a:lnTo>
                <a:lnTo>
                  <a:pt x="554799" y="476776"/>
                </a:lnTo>
                <a:lnTo>
                  <a:pt x="592836" y="411570"/>
                </a:lnTo>
                <a:lnTo>
                  <a:pt x="592962" y="352044"/>
                </a:lnTo>
                <a:lnTo>
                  <a:pt x="554862" y="352044"/>
                </a:lnTo>
                <a:lnTo>
                  <a:pt x="516762" y="313944"/>
                </a:lnTo>
                <a:close/>
              </a:path>
              <a:path w="726440" h="628650">
                <a:moveTo>
                  <a:pt x="76200" y="0"/>
                </a:moveTo>
                <a:lnTo>
                  <a:pt x="0" y="0"/>
                </a:lnTo>
                <a:lnTo>
                  <a:pt x="47" y="314182"/>
                </a:lnTo>
                <a:lnTo>
                  <a:pt x="2988" y="328791"/>
                </a:lnTo>
                <a:lnTo>
                  <a:pt x="11144" y="340899"/>
                </a:lnTo>
                <a:lnTo>
                  <a:pt x="23252" y="349055"/>
                </a:lnTo>
                <a:lnTo>
                  <a:pt x="38100" y="352044"/>
                </a:lnTo>
                <a:lnTo>
                  <a:pt x="393754" y="352044"/>
                </a:lnTo>
                <a:lnTo>
                  <a:pt x="388493" y="343027"/>
                </a:lnTo>
                <a:lnTo>
                  <a:pt x="383635" y="328729"/>
                </a:lnTo>
                <a:lnTo>
                  <a:pt x="384587" y="314182"/>
                </a:lnTo>
                <a:lnTo>
                  <a:pt x="384702" y="313944"/>
                </a:lnTo>
                <a:lnTo>
                  <a:pt x="76200" y="313944"/>
                </a:lnTo>
                <a:lnTo>
                  <a:pt x="38100" y="275844"/>
                </a:lnTo>
                <a:lnTo>
                  <a:pt x="76200" y="275844"/>
                </a:lnTo>
                <a:lnTo>
                  <a:pt x="76200" y="0"/>
                </a:lnTo>
                <a:close/>
              </a:path>
              <a:path w="726440" h="628650">
                <a:moveTo>
                  <a:pt x="580450" y="286099"/>
                </a:moveTo>
                <a:lnTo>
                  <a:pt x="416579" y="286099"/>
                </a:lnTo>
                <a:lnTo>
                  <a:pt x="431164" y="287051"/>
                </a:lnTo>
                <a:lnTo>
                  <a:pt x="444321" y="293385"/>
                </a:lnTo>
                <a:lnTo>
                  <a:pt x="454405" y="304673"/>
                </a:lnTo>
                <a:lnTo>
                  <a:pt x="482039" y="352044"/>
                </a:lnTo>
                <a:lnTo>
                  <a:pt x="516762" y="352044"/>
                </a:lnTo>
                <a:lnTo>
                  <a:pt x="516762" y="313944"/>
                </a:lnTo>
                <a:lnTo>
                  <a:pt x="592962" y="313944"/>
                </a:lnTo>
                <a:lnTo>
                  <a:pt x="589956" y="299096"/>
                </a:lnTo>
                <a:lnTo>
                  <a:pt x="581771" y="286988"/>
                </a:lnTo>
                <a:lnTo>
                  <a:pt x="580450" y="286099"/>
                </a:lnTo>
                <a:close/>
              </a:path>
              <a:path w="726440" h="628650">
                <a:moveTo>
                  <a:pt x="592962" y="313944"/>
                </a:moveTo>
                <a:lnTo>
                  <a:pt x="516762" y="313944"/>
                </a:lnTo>
                <a:lnTo>
                  <a:pt x="554862" y="352044"/>
                </a:lnTo>
                <a:lnTo>
                  <a:pt x="592962" y="352044"/>
                </a:lnTo>
                <a:lnTo>
                  <a:pt x="592962" y="313944"/>
                </a:lnTo>
                <a:close/>
              </a:path>
              <a:path w="726440" h="628650">
                <a:moveTo>
                  <a:pt x="76200" y="275844"/>
                </a:moveTo>
                <a:lnTo>
                  <a:pt x="38100" y="275844"/>
                </a:lnTo>
                <a:lnTo>
                  <a:pt x="76200" y="313944"/>
                </a:lnTo>
                <a:lnTo>
                  <a:pt x="76200" y="275844"/>
                </a:lnTo>
                <a:close/>
              </a:path>
              <a:path w="726440" h="628650">
                <a:moveTo>
                  <a:pt x="554862" y="275844"/>
                </a:moveTo>
                <a:lnTo>
                  <a:pt x="76200" y="275844"/>
                </a:lnTo>
                <a:lnTo>
                  <a:pt x="76200" y="313944"/>
                </a:lnTo>
                <a:lnTo>
                  <a:pt x="384702" y="313944"/>
                </a:lnTo>
                <a:lnTo>
                  <a:pt x="390921" y="301039"/>
                </a:lnTo>
                <a:lnTo>
                  <a:pt x="402208" y="290957"/>
                </a:lnTo>
                <a:lnTo>
                  <a:pt x="416579" y="286099"/>
                </a:lnTo>
                <a:lnTo>
                  <a:pt x="580450" y="286099"/>
                </a:lnTo>
                <a:lnTo>
                  <a:pt x="569656" y="278832"/>
                </a:lnTo>
                <a:lnTo>
                  <a:pt x="554862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20639" y="3667554"/>
            <a:ext cx="771144" cy="1057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5057" y="3690415"/>
            <a:ext cx="342900" cy="628650"/>
          </a:xfrm>
          <a:custGeom>
            <a:avLst/>
            <a:gdLst/>
            <a:ahLst/>
            <a:cxnLst/>
            <a:rect l="l" t="t" r="r" b="b"/>
            <a:pathLst>
              <a:path w="342900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342900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342900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342900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342900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342900" h="628650">
                <a:moveTo>
                  <a:pt x="137753" y="296557"/>
                </a:move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137753" y="313944"/>
                </a:lnTo>
                <a:lnTo>
                  <a:pt x="137753" y="296557"/>
                </a:lnTo>
                <a:close/>
              </a:path>
              <a:path w="342900" h="628650">
                <a:moveTo>
                  <a:pt x="209254" y="313944"/>
                </a:moveTo>
                <a:lnTo>
                  <a:pt x="171154" y="352044"/>
                </a:lnTo>
                <a:lnTo>
                  <a:pt x="175853" y="352044"/>
                </a:lnTo>
                <a:lnTo>
                  <a:pt x="190700" y="349055"/>
                </a:lnTo>
                <a:lnTo>
                  <a:pt x="202809" y="340899"/>
                </a:lnTo>
                <a:lnTo>
                  <a:pt x="209254" y="331330"/>
                </a:lnTo>
                <a:lnTo>
                  <a:pt x="209254" y="313944"/>
                </a:lnTo>
                <a:close/>
              </a:path>
              <a:path w="342900" h="628650">
                <a:moveTo>
                  <a:pt x="209254" y="331330"/>
                </a:moveTo>
                <a:lnTo>
                  <a:pt x="202809" y="340899"/>
                </a:lnTo>
                <a:lnTo>
                  <a:pt x="190700" y="349055"/>
                </a:lnTo>
                <a:lnTo>
                  <a:pt x="175853" y="352044"/>
                </a:lnTo>
                <a:lnTo>
                  <a:pt x="209254" y="352044"/>
                </a:lnTo>
                <a:lnTo>
                  <a:pt x="209254" y="331330"/>
                </a:lnTo>
                <a:close/>
              </a:path>
              <a:path w="342900" h="628650">
                <a:moveTo>
                  <a:pt x="213953" y="275844"/>
                </a:moveTo>
                <a:lnTo>
                  <a:pt x="175853" y="275844"/>
                </a:lnTo>
                <a:lnTo>
                  <a:pt x="137753" y="313944"/>
                </a:lnTo>
                <a:lnTo>
                  <a:pt x="209254" y="313944"/>
                </a:lnTo>
                <a:lnTo>
                  <a:pt x="209254" y="331330"/>
                </a:lnTo>
                <a:lnTo>
                  <a:pt x="210964" y="328791"/>
                </a:lnTo>
                <a:lnTo>
                  <a:pt x="213905" y="314182"/>
                </a:lnTo>
                <a:lnTo>
                  <a:pt x="213953" y="275844"/>
                </a:lnTo>
                <a:close/>
              </a:path>
              <a:path w="342900" h="628650">
                <a:moveTo>
                  <a:pt x="17585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7753" y="296557"/>
                </a:lnTo>
                <a:lnTo>
                  <a:pt x="137753" y="313944"/>
                </a:lnTo>
                <a:lnTo>
                  <a:pt x="175853" y="275844"/>
                </a:lnTo>
                <a:close/>
              </a:path>
              <a:path w="342900" h="628650">
                <a:moveTo>
                  <a:pt x="213953" y="0"/>
                </a:moveTo>
                <a:lnTo>
                  <a:pt x="137753" y="0"/>
                </a:lnTo>
                <a:lnTo>
                  <a:pt x="137753" y="296557"/>
                </a:lnTo>
                <a:lnTo>
                  <a:pt x="144198" y="286988"/>
                </a:lnTo>
                <a:lnTo>
                  <a:pt x="156307" y="278832"/>
                </a:lnTo>
                <a:lnTo>
                  <a:pt x="171154" y="275844"/>
                </a:lnTo>
                <a:lnTo>
                  <a:pt x="213953" y="275844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20639" y="3667554"/>
            <a:ext cx="999744" cy="1057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35058" y="3690415"/>
            <a:ext cx="739775" cy="628650"/>
          </a:xfrm>
          <a:custGeom>
            <a:avLst/>
            <a:gdLst/>
            <a:ahLst/>
            <a:cxnLst/>
            <a:rect l="l" t="t" r="r" b="b"/>
            <a:pathLst>
              <a:path w="739775" h="628650">
                <a:moveTo>
                  <a:pt x="32942" y="286099"/>
                </a:moveTo>
                <a:lnTo>
                  <a:pt x="18627" y="290957"/>
                </a:lnTo>
                <a:lnTo>
                  <a:pt x="7322" y="301039"/>
                </a:lnTo>
                <a:lnTo>
                  <a:pt x="958" y="314182"/>
                </a:lnTo>
                <a:lnTo>
                  <a:pt x="0" y="328729"/>
                </a:lnTo>
                <a:lnTo>
                  <a:pt x="4911" y="343027"/>
                </a:lnTo>
                <a:lnTo>
                  <a:pt x="171154" y="628142"/>
                </a:lnTo>
                <a:lnTo>
                  <a:pt x="215288" y="552450"/>
                </a:lnTo>
                <a:lnTo>
                  <a:pt x="133054" y="552450"/>
                </a:lnTo>
                <a:lnTo>
                  <a:pt x="133054" y="411570"/>
                </a:lnTo>
                <a:lnTo>
                  <a:pt x="70697" y="304673"/>
                </a:lnTo>
                <a:lnTo>
                  <a:pt x="60668" y="293385"/>
                </a:lnTo>
                <a:lnTo>
                  <a:pt x="47519" y="287051"/>
                </a:lnTo>
                <a:lnTo>
                  <a:pt x="32942" y="286099"/>
                </a:lnTo>
                <a:close/>
              </a:path>
              <a:path w="739775" h="628650">
                <a:moveTo>
                  <a:pt x="133054" y="411570"/>
                </a:moveTo>
                <a:lnTo>
                  <a:pt x="133054" y="552450"/>
                </a:lnTo>
                <a:lnTo>
                  <a:pt x="209254" y="552450"/>
                </a:lnTo>
                <a:lnTo>
                  <a:pt x="209254" y="533273"/>
                </a:lnTo>
                <a:lnTo>
                  <a:pt x="138261" y="533273"/>
                </a:lnTo>
                <a:lnTo>
                  <a:pt x="171154" y="476885"/>
                </a:lnTo>
                <a:lnTo>
                  <a:pt x="133054" y="411570"/>
                </a:lnTo>
                <a:close/>
              </a:path>
              <a:path w="739775" h="628650">
                <a:moveTo>
                  <a:pt x="309366" y="286099"/>
                </a:moveTo>
                <a:lnTo>
                  <a:pt x="294788" y="287051"/>
                </a:lnTo>
                <a:lnTo>
                  <a:pt x="281640" y="293385"/>
                </a:lnTo>
                <a:lnTo>
                  <a:pt x="271611" y="304673"/>
                </a:lnTo>
                <a:lnTo>
                  <a:pt x="209254" y="411570"/>
                </a:lnTo>
                <a:lnTo>
                  <a:pt x="209254" y="552450"/>
                </a:lnTo>
                <a:lnTo>
                  <a:pt x="215288" y="552450"/>
                </a:lnTo>
                <a:lnTo>
                  <a:pt x="337397" y="343027"/>
                </a:lnTo>
                <a:lnTo>
                  <a:pt x="342308" y="328729"/>
                </a:lnTo>
                <a:lnTo>
                  <a:pt x="341350" y="314182"/>
                </a:lnTo>
                <a:lnTo>
                  <a:pt x="334986" y="301039"/>
                </a:lnTo>
                <a:lnTo>
                  <a:pt x="323681" y="290957"/>
                </a:lnTo>
                <a:lnTo>
                  <a:pt x="309366" y="286099"/>
                </a:lnTo>
                <a:close/>
              </a:path>
              <a:path w="739775" h="628650">
                <a:moveTo>
                  <a:pt x="171154" y="476885"/>
                </a:moveTo>
                <a:lnTo>
                  <a:pt x="138261" y="533273"/>
                </a:lnTo>
                <a:lnTo>
                  <a:pt x="204047" y="533273"/>
                </a:lnTo>
                <a:lnTo>
                  <a:pt x="171154" y="476885"/>
                </a:lnTo>
                <a:close/>
              </a:path>
              <a:path w="739775" h="628650">
                <a:moveTo>
                  <a:pt x="209254" y="411570"/>
                </a:moveTo>
                <a:lnTo>
                  <a:pt x="171154" y="476885"/>
                </a:lnTo>
                <a:lnTo>
                  <a:pt x="204047" y="533273"/>
                </a:lnTo>
                <a:lnTo>
                  <a:pt x="209254" y="533273"/>
                </a:lnTo>
                <a:lnTo>
                  <a:pt x="209254" y="411570"/>
                </a:lnTo>
                <a:close/>
              </a:path>
              <a:path w="739775" h="628650">
                <a:moveTo>
                  <a:pt x="663533" y="275844"/>
                </a:moveTo>
                <a:lnTo>
                  <a:pt x="171154" y="275844"/>
                </a:lnTo>
                <a:lnTo>
                  <a:pt x="156307" y="278832"/>
                </a:lnTo>
                <a:lnTo>
                  <a:pt x="144198" y="286988"/>
                </a:lnTo>
                <a:lnTo>
                  <a:pt x="136042" y="299096"/>
                </a:lnTo>
                <a:lnTo>
                  <a:pt x="133054" y="313944"/>
                </a:lnTo>
                <a:lnTo>
                  <a:pt x="133054" y="411570"/>
                </a:lnTo>
                <a:lnTo>
                  <a:pt x="171154" y="476885"/>
                </a:lnTo>
                <a:lnTo>
                  <a:pt x="209254" y="411570"/>
                </a:lnTo>
                <a:lnTo>
                  <a:pt x="209254" y="352044"/>
                </a:lnTo>
                <a:lnTo>
                  <a:pt x="171154" y="352044"/>
                </a:lnTo>
                <a:lnTo>
                  <a:pt x="209254" y="313944"/>
                </a:lnTo>
                <a:lnTo>
                  <a:pt x="266203" y="313944"/>
                </a:lnTo>
                <a:lnTo>
                  <a:pt x="271611" y="304673"/>
                </a:lnTo>
                <a:lnTo>
                  <a:pt x="281640" y="293385"/>
                </a:lnTo>
                <a:lnTo>
                  <a:pt x="294788" y="287051"/>
                </a:lnTo>
                <a:lnTo>
                  <a:pt x="309366" y="286099"/>
                </a:lnTo>
                <a:lnTo>
                  <a:pt x="663533" y="286099"/>
                </a:lnTo>
                <a:lnTo>
                  <a:pt x="663533" y="275844"/>
                </a:lnTo>
                <a:close/>
              </a:path>
              <a:path w="739775" h="628650">
                <a:moveTo>
                  <a:pt x="209254" y="313944"/>
                </a:moveTo>
                <a:lnTo>
                  <a:pt x="171154" y="352044"/>
                </a:lnTo>
                <a:lnTo>
                  <a:pt x="209254" y="352044"/>
                </a:lnTo>
                <a:lnTo>
                  <a:pt x="209254" y="313944"/>
                </a:lnTo>
                <a:close/>
              </a:path>
              <a:path w="739775" h="628650">
                <a:moveTo>
                  <a:pt x="266203" y="313944"/>
                </a:moveTo>
                <a:lnTo>
                  <a:pt x="209254" y="313944"/>
                </a:lnTo>
                <a:lnTo>
                  <a:pt x="209254" y="352044"/>
                </a:lnTo>
                <a:lnTo>
                  <a:pt x="243978" y="352044"/>
                </a:lnTo>
                <a:lnTo>
                  <a:pt x="266203" y="313944"/>
                </a:lnTo>
                <a:close/>
              </a:path>
              <a:path w="739775" h="628650">
                <a:moveTo>
                  <a:pt x="663533" y="286099"/>
                </a:moveTo>
                <a:lnTo>
                  <a:pt x="309366" y="286099"/>
                </a:lnTo>
                <a:lnTo>
                  <a:pt x="323681" y="290957"/>
                </a:lnTo>
                <a:lnTo>
                  <a:pt x="334986" y="301039"/>
                </a:lnTo>
                <a:lnTo>
                  <a:pt x="341350" y="314182"/>
                </a:lnTo>
                <a:lnTo>
                  <a:pt x="342308" y="328729"/>
                </a:lnTo>
                <a:lnTo>
                  <a:pt x="337397" y="343027"/>
                </a:lnTo>
                <a:lnTo>
                  <a:pt x="332139" y="352044"/>
                </a:lnTo>
                <a:lnTo>
                  <a:pt x="701633" y="352044"/>
                </a:lnTo>
                <a:lnTo>
                  <a:pt x="716480" y="349055"/>
                </a:lnTo>
                <a:lnTo>
                  <a:pt x="728589" y="340899"/>
                </a:lnTo>
                <a:lnTo>
                  <a:pt x="736744" y="328791"/>
                </a:lnTo>
                <a:lnTo>
                  <a:pt x="739733" y="313944"/>
                </a:lnTo>
                <a:lnTo>
                  <a:pt x="663533" y="313944"/>
                </a:lnTo>
                <a:lnTo>
                  <a:pt x="663533" y="286099"/>
                </a:lnTo>
                <a:close/>
              </a:path>
              <a:path w="739775" h="628650">
                <a:moveTo>
                  <a:pt x="739733" y="0"/>
                </a:moveTo>
                <a:lnTo>
                  <a:pt x="663533" y="0"/>
                </a:lnTo>
                <a:lnTo>
                  <a:pt x="663533" y="313944"/>
                </a:lnTo>
                <a:lnTo>
                  <a:pt x="701633" y="275844"/>
                </a:lnTo>
                <a:lnTo>
                  <a:pt x="739733" y="275844"/>
                </a:lnTo>
                <a:lnTo>
                  <a:pt x="739733" y="0"/>
                </a:lnTo>
                <a:close/>
              </a:path>
              <a:path w="739775" h="628650">
                <a:moveTo>
                  <a:pt x="739733" y="275844"/>
                </a:moveTo>
                <a:lnTo>
                  <a:pt x="701633" y="275844"/>
                </a:lnTo>
                <a:lnTo>
                  <a:pt x="663533" y="313944"/>
                </a:lnTo>
                <a:lnTo>
                  <a:pt x="739733" y="313944"/>
                </a:lnTo>
                <a:lnTo>
                  <a:pt x="739733" y="275844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47844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6" y="146304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47844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8576" y="686612"/>
            <a:ext cx="969263" cy="1328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22993" y="709470"/>
            <a:ext cx="709295" cy="897890"/>
          </a:xfrm>
          <a:custGeom>
            <a:avLst/>
            <a:gdLst/>
            <a:ahLst/>
            <a:cxnLst/>
            <a:rect l="l" t="t" r="r" b="b"/>
            <a:pathLst>
              <a:path w="709295" h="897889">
                <a:moveTo>
                  <a:pt x="32942" y="555593"/>
                </a:moveTo>
                <a:lnTo>
                  <a:pt x="18627" y="560451"/>
                </a:lnTo>
                <a:lnTo>
                  <a:pt x="7322" y="570535"/>
                </a:lnTo>
                <a:lnTo>
                  <a:pt x="958" y="583691"/>
                </a:lnTo>
                <a:lnTo>
                  <a:pt x="0" y="598277"/>
                </a:lnTo>
                <a:lnTo>
                  <a:pt x="4911" y="612648"/>
                </a:lnTo>
                <a:lnTo>
                  <a:pt x="171154" y="897636"/>
                </a:lnTo>
                <a:lnTo>
                  <a:pt x="215307" y="821943"/>
                </a:lnTo>
                <a:lnTo>
                  <a:pt x="133054" y="821943"/>
                </a:lnTo>
                <a:lnTo>
                  <a:pt x="133054" y="681064"/>
                </a:lnTo>
                <a:lnTo>
                  <a:pt x="70697" y="574166"/>
                </a:lnTo>
                <a:lnTo>
                  <a:pt x="60668" y="562879"/>
                </a:lnTo>
                <a:lnTo>
                  <a:pt x="47519" y="556545"/>
                </a:lnTo>
                <a:lnTo>
                  <a:pt x="32942" y="555593"/>
                </a:lnTo>
                <a:close/>
              </a:path>
              <a:path w="709295" h="897889">
                <a:moveTo>
                  <a:pt x="133054" y="681064"/>
                </a:moveTo>
                <a:lnTo>
                  <a:pt x="133054" y="821943"/>
                </a:lnTo>
                <a:lnTo>
                  <a:pt x="209254" y="821943"/>
                </a:lnTo>
                <a:lnTo>
                  <a:pt x="209254" y="802766"/>
                </a:lnTo>
                <a:lnTo>
                  <a:pt x="138261" y="802766"/>
                </a:lnTo>
                <a:lnTo>
                  <a:pt x="171154" y="746378"/>
                </a:lnTo>
                <a:lnTo>
                  <a:pt x="133054" y="681064"/>
                </a:lnTo>
                <a:close/>
              </a:path>
              <a:path w="709295" h="897889">
                <a:moveTo>
                  <a:pt x="309366" y="555593"/>
                </a:moveTo>
                <a:lnTo>
                  <a:pt x="294788" y="556545"/>
                </a:lnTo>
                <a:lnTo>
                  <a:pt x="281640" y="562879"/>
                </a:lnTo>
                <a:lnTo>
                  <a:pt x="271611" y="574166"/>
                </a:lnTo>
                <a:lnTo>
                  <a:pt x="209254" y="681064"/>
                </a:lnTo>
                <a:lnTo>
                  <a:pt x="209254" y="821943"/>
                </a:lnTo>
                <a:lnTo>
                  <a:pt x="215307" y="821943"/>
                </a:lnTo>
                <a:lnTo>
                  <a:pt x="337397" y="612648"/>
                </a:lnTo>
                <a:lnTo>
                  <a:pt x="342308" y="598277"/>
                </a:lnTo>
                <a:lnTo>
                  <a:pt x="341350" y="583691"/>
                </a:lnTo>
                <a:lnTo>
                  <a:pt x="334986" y="570535"/>
                </a:lnTo>
                <a:lnTo>
                  <a:pt x="323681" y="560451"/>
                </a:lnTo>
                <a:lnTo>
                  <a:pt x="309366" y="555593"/>
                </a:lnTo>
                <a:close/>
              </a:path>
              <a:path w="709295" h="897889">
                <a:moveTo>
                  <a:pt x="171154" y="746378"/>
                </a:moveTo>
                <a:lnTo>
                  <a:pt x="138261" y="802766"/>
                </a:lnTo>
                <a:lnTo>
                  <a:pt x="204047" y="802766"/>
                </a:lnTo>
                <a:lnTo>
                  <a:pt x="171154" y="746378"/>
                </a:lnTo>
                <a:close/>
              </a:path>
              <a:path w="709295" h="897889">
                <a:moveTo>
                  <a:pt x="209254" y="681064"/>
                </a:moveTo>
                <a:lnTo>
                  <a:pt x="171154" y="746378"/>
                </a:lnTo>
                <a:lnTo>
                  <a:pt x="204047" y="802766"/>
                </a:lnTo>
                <a:lnTo>
                  <a:pt x="209254" y="802766"/>
                </a:lnTo>
                <a:lnTo>
                  <a:pt x="209254" y="681064"/>
                </a:lnTo>
                <a:close/>
              </a:path>
              <a:path w="709295" h="897889">
                <a:moveTo>
                  <a:pt x="632545" y="410590"/>
                </a:moveTo>
                <a:lnTo>
                  <a:pt x="171154" y="410590"/>
                </a:lnTo>
                <a:lnTo>
                  <a:pt x="156307" y="413597"/>
                </a:lnTo>
                <a:lnTo>
                  <a:pt x="144198" y="421782"/>
                </a:lnTo>
                <a:lnTo>
                  <a:pt x="136042" y="433897"/>
                </a:lnTo>
                <a:lnTo>
                  <a:pt x="133054" y="448690"/>
                </a:lnTo>
                <a:lnTo>
                  <a:pt x="133054" y="681064"/>
                </a:lnTo>
                <a:lnTo>
                  <a:pt x="171154" y="746378"/>
                </a:lnTo>
                <a:lnTo>
                  <a:pt x="209254" y="681064"/>
                </a:lnTo>
                <a:lnTo>
                  <a:pt x="209254" y="486790"/>
                </a:lnTo>
                <a:lnTo>
                  <a:pt x="171154" y="486790"/>
                </a:lnTo>
                <a:lnTo>
                  <a:pt x="209254" y="448690"/>
                </a:lnTo>
                <a:lnTo>
                  <a:pt x="632545" y="448690"/>
                </a:lnTo>
                <a:lnTo>
                  <a:pt x="632545" y="410590"/>
                </a:lnTo>
                <a:close/>
              </a:path>
              <a:path w="709295" h="897889">
                <a:moveTo>
                  <a:pt x="209254" y="448690"/>
                </a:moveTo>
                <a:lnTo>
                  <a:pt x="171154" y="486790"/>
                </a:lnTo>
                <a:lnTo>
                  <a:pt x="209254" y="486790"/>
                </a:lnTo>
                <a:lnTo>
                  <a:pt x="209254" y="448690"/>
                </a:lnTo>
                <a:close/>
              </a:path>
              <a:path w="709295" h="897889">
                <a:moveTo>
                  <a:pt x="708745" y="410590"/>
                </a:moveTo>
                <a:lnTo>
                  <a:pt x="670645" y="410590"/>
                </a:lnTo>
                <a:lnTo>
                  <a:pt x="632545" y="448690"/>
                </a:lnTo>
                <a:lnTo>
                  <a:pt x="209254" y="448690"/>
                </a:lnTo>
                <a:lnTo>
                  <a:pt x="209254" y="486790"/>
                </a:lnTo>
                <a:lnTo>
                  <a:pt x="670645" y="486790"/>
                </a:lnTo>
                <a:lnTo>
                  <a:pt x="685492" y="483802"/>
                </a:lnTo>
                <a:lnTo>
                  <a:pt x="697601" y="475646"/>
                </a:lnTo>
                <a:lnTo>
                  <a:pt x="705756" y="463538"/>
                </a:lnTo>
                <a:lnTo>
                  <a:pt x="708745" y="448690"/>
                </a:lnTo>
                <a:lnTo>
                  <a:pt x="708745" y="410590"/>
                </a:lnTo>
                <a:close/>
              </a:path>
              <a:path w="709295" h="897889">
                <a:moveTo>
                  <a:pt x="708745" y="0"/>
                </a:moveTo>
                <a:lnTo>
                  <a:pt x="632545" y="0"/>
                </a:lnTo>
                <a:lnTo>
                  <a:pt x="632545" y="448690"/>
                </a:lnTo>
                <a:lnTo>
                  <a:pt x="670645" y="410590"/>
                </a:lnTo>
                <a:lnTo>
                  <a:pt x="708745" y="410590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9782" y="686612"/>
            <a:ext cx="771144" cy="13289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644762" y="709470"/>
            <a:ext cx="342900" cy="897890"/>
          </a:xfrm>
          <a:custGeom>
            <a:avLst/>
            <a:gdLst/>
            <a:ahLst/>
            <a:cxnLst/>
            <a:rect l="l" t="t" r="r" b="b"/>
            <a:pathLst>
              <a:path w="342900" h="897889">
                <a:moveTo>
                  <a:pt x="32891" y="555593"/>
                </a:moveTo>
                <a:lnTo>
                  <a:pt x="18573" y="560451"/>
                </a:lnTo>
                <a:lnTo>
                  <a:pt x="7286" y="570535"/>
                </a:lnTo>
                <a:lnTo>
                  <a:pt x="952" y="583691"/>
                </a:lnTo>
                <a:lnTo>
                  <a:pt x="0" y="598277"/>
                </a:lnTo>
                <a:lnTo>
                  <a:pt x="4857" y="612648"/>
                </a:lnTo>
                <a:lnTo>
                  <a:pt x="171100" y="897636"/>
                </a:lnTo>
                <a:lnTo>
                  <a:pt x="215288" y="821943"/>
                </a:lnTo>
                <a:lnTo>
                  <a:pt x="133000" y="821943"/>
                </a:lnTo>
                <a:lnTo>
                  <a:pt x="133000" y="680847"/>
                </a:lnTo>
                <a:lnTo>
                  <a:pt x="70770" y="574166"/>
                </a:lnTo>
                <a:lnTo>
                  <a:pt x="60668" y="562879"/>
                </a:lnTo>
                <a:lnTo>
                  <a:pt x="47482" y="556545"/>
                </a:lnTo>
                <a:lnTo>
                  <a:pt x="32891" y="555593"/>
                </a:lnTo>
                <a:close/>
              </a:path>
              <a:path w="342900" h="897889">
                <a:moveTo>
                  <a:pt x="133000" y="680847"/>
                </a:moveTo>
                <a:lnTo>
                  <a:pt x="133000" y="821943"/>
                </a:lnTo>
                <a:lnTo>
                  <a:pt x="209200" y="821943"/>
                </a:lnTo>
                <a:lnTo>
                  <a:pt x="209200" y="802766"/>
                </a:lnTo>
                <a:lnTo>
                  <a:pt x="138207" y="802766"/>
                </a:lnTo>
                <a:lnTo>
                  <a:pt x="171164" y="746270"/>
                </a:lnTo>
                <a:lnTo>
                  <a:pt x="133000" y="680847"/>
                </a:lnTo>
                <a:close/>
              </a:path>
              <a:path w="342900" h="897889">
                <a:moveTo>
                  <a:pt x="309437" y="555593"/>
                </a:moveTo>
                <a:lnTo>
                  <a:pt x="271557" y="574166"/>
                </a:lnTo>
                <a:lnTo>
                  <a:pt x="209327" y="680847"/>
                </a:lnTo>
                <a:lnTo>
                  <a:pt x="209200" y="821943"/>
                </a:lnTo>
                <a:lnTo>
                  <a:pt x="215288" y="821943"/>
                </a:lnTo>
                <a:lnTo>
                  <a:pt x="337470" y="612648"/>
                </a:lnTo>
                <a:lnTo>
                  <a:pt x="342328" y="598277"/>
                </a:lnTo>
                <a:lnTo>
                  <a:pt x="341376" y="583691"/>
                </a:lnTo>
                <a:lnTo>
                  <a:pt x="335041" y="570535"/>
                </a:lnTo>
                <a:lnTo>
                  <a:pt x="323754" y="560451"/>
                </a:lnTo>
                <a:lnTo>
                  <a:pt x="309437" y="555593"/>
                </a:lnTo>
                <a:close/>
              </a:path>
              <a:path w="342900" h="897889">
                <a:moveTo>
                  <a:pt x="171164" y="746270"/>
                </a:moveTo>
                <a:lnTo>
                  <a:pt x="138207" y="802766"/>
                </a:lnTo>
                <a:lnTo>
                  <a:pt x="204120" y="802766"/>
                </a:lnTo>
                <a:lnTo>
                  <a:pt x="171164" y="746270"/>
                </a:lnTo>
                <a:close/>
              </a:path>
              <a:path w="342900" h="897889">
                <a:moveTo>
                  <a:pt x="209200" y="681064"/>
                </a:moveTo>
                <a:lnTo>
                  <a:pt x="171164" y="746270"/>
                </a:lnTo>
                <a:lnTo>
                  <a:pt x="204120" y="802766"/>
                </a:lnTo>
                <a:lnTo>
                  <a:pt x="209200" y="802766"/>
                </a:lnTo>
                <a:lnTo>
                  <a:pt x="209200" y="681064"/>
                </a:lnTo>
                <a:close/>
              </a:path>
              <a:path w="342900" h="897889">
                <a:moveTo>
                  <a:pt x="133000" y="482853"/>
                </a:moveTo>
                <a:lnTo>
                  <a:pt x="133127" y="681064"/>
                </a:lnTo>
                <a:lnTo>
                  <a:pt x="171164" y="746270"/>
                </a:lnTo>
                <a:lnTo>
                  <a:pt x="209200" y="681064"/>
                </a:lnTo>
                <a:lnTo>
                  <a:pt x="209200" y="486790"/>
                </a:lnTo>
                <a:lnTo>
                  <a:pt x="149256" y="486790"/>
                </a:lnTo>
                <a:lnTo>
                  <a:pt x="134409" y="483802"/>
                </a:lnTo>
                <a:lnTo>
                  <a:pt x="133000" y="482853"/>
                </a:lnTo>
                <a:close/>
              </a:path>
              <a:path w="342900" h="897889">
                <a:moveTo>
                  <a:pt x="133000" y="448690"/>
                </a:moveTo>
                <a:lnTo>
                  <a:pt x="133000" y="482853"/>
                </a:lnTo>
                <a:lnTo>
                  <a:pt x="134409" y="483802"/>
                </a:lnTo>
                <a:lnTo>
                  <a:pt x="149256" y="486790"/>
                </a:lnTo>
                <a:lnTo>
                  <a:pt x="171100" y="486790"/>
                </a:lnTo>
                <a:lnTo>
                  <a:pt x="133000" y="448690"/>
                </a:lnTo>
                <a:close/>
              </a:path>
              <a:path w="342900" h="897889">
                <a:moveTo>
                  <a:pt x="187356" y="414549"/>
                </a:moveTo>
                <a:lnTo>
                  <a:pt x="187356" y="448690"/>
                </a:lnTo>
                <a:lnTo>
                  <a:pt x="133000" y="448690"/>
                </a:lnTo>
                <a:lnTo>
                  <a:pt x="171100" y="486790"/>
                </a:lnTo>
                <a:lnTo>
                  <a:pt x="209200" y="486790"/>
                </a:lnTo>
                <a:lnTo>
                  <a:pt x="209200" y="448690"/>
                </a:lnTo>
                <a:lnTo>
                  <a:pt x="206212" y="433897"/>
                </a:lnTo>
                <a:lnTo>
                  <a:pt x="198056" y="421782"/>
                </a:lnTo>
                <a:lnTo>
                  <a:pt x="187356" y="414549"/>
                </a:lnTo>
                <a:close/>
              </a:path>
              <a:path w="342900" h="897889">
                <a:moveTo>
                  <a:pt x="187356" y="0"/>
                </a:moveTo>
                <a:lnTo>
                  <a:pt x="111156" y="0"/>
                </a:lnTo>
                <a:lnTo>
                  <a:pt x="111156" y="448690"/>
                </a:lnTo>
                <a:lnTo>
                  <a:pt x="114145" y="463538"/>
                </a:lnTo>
                <a:lnTo>
                  <a:pt x="122300" y="475646"/>
                </a:lnTo>
                <a:lnTo>
                  <a:pt x="133000" y="482853"/>
                </a:lnTo>
                <a:lnTo>
                  <a:pt x="133000" y="448690"/>
                </a:lnTo>
                <a:lnTo>
                  <a:pt x="187356" y="448690"/>
                </a:lnTo>
                <a:lnTo>
                  <a:pt x="149256" y="410590"/>
                </a:lnTo>
                <a:lnTo>
                  <a:pt x="187356" y="410590"/>
                </a:lnTo>
                <a:lnTo>
                  <a:pt x="187356" y="0"/>
                </a:lnTo>
                <a:close/>
              </a:path>
              <a:path w="342900" h="897889">
                <a:moveTo>
                  <a:pt x="171100" y="410590"/>
                </a:moveTo>
                <a:lnTo>
                  <a:pt x="149256" y="410590"/>
                </a:lnTo>
                <a:lnTo>
                  <a:pt x="187356" y="448690"/>
                </a:lnTo>
                <a:lnTo>
                  <a:pt x="187356" y="414549"/>
                </a:lnTo>
                <a:lnTo>
                  <a:pt x="185947" y="413597"/>
                </a:lnTo>
                <a:lnTo>
                  <a:pt x="171100" y="410590"/>
                </a:lnTo>
                <a:close/>
              </a:path>
              <a:path w="342900" h="897889">
                <a:moveTo>
                  <a:pt x="187356" y="410590"/>
                </a:moveTo>
                <a:lnTo>
                  <a:pt x="171100" y="410590"/>
                </a:lnTo>
                <a:lnTo>
                  <a:pt x="185947" y="413597"/>
                </a:lnTo>
                <a:lnTo>
                  <a:pt x="187356" y="414549"/>
                </a:lnTo>
                <a:lnTo>
                  <a:pt x="187356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10199" y="686612"/>
            <a:ext cx="1018031" cy="13289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55919" y="709470"/>
            <a:ext cx="757555" cy="897890"/>
          </a:xfrm>
          <a:custGeom>
            <a:avLst/>
            <a:gdLst/>
            <a:ahLst/>
            <a:cxnLst/>
            <a:rect l="l" t="t" r="r" b="b"/>
            <a:pathLst>
              <a:path w="757554" h="897889">
                <a:moveTo>
                  <a:pt x="447514" y="555593"/>
                </a:moveTo>
                <a:lnTo>
                  <a:pt x="433197" y="560451"/>
                </a:lnTo>
                <a:lnTo>
                  <a:pt x="421909" y="570535"/>
                </a:lnTo>
                <a:lnTo>
                  <a:pt x="415575" y="583691"/>
                </a:lnTo>
                <a:lnTo>
                  <a:pt x="414623" y="598277"/>
                </a:lnTo>
                <a:lnTo>
                  <a:pt x="419480" y="612648"/>
                </a:lnTo>
                <a:lnTo>
                  <a:pt x="585851" y="897636"/>
                </a:lnTo>
                <a:lnTo>
                  <a:pt x="630004" y="821943"/>
                </a:lnTo>
                <a:lnTo>
                  <a:pt x="547751" y="821943"/>
                </a:lnTo>
                <a:lnTo>
                  <a:pt x="547624" y="680846"/>
                </a:lnTo>
                <a:lnTo>
                  <a:pt x="485394" y="574166"/>
                </a:lnTo>
                <a:lnTo>
                  <a:pt x="475291" y="562879"/>
                </a:lnTo>
                <a:lnTo>
                  <a:pt x="462105" y="556545"/>
                </a:lnTo>
                <a:lnTo>
                  <a:pt x="447514" y="555593"/>
                </a:lnTo>
                <a:close/>
              </a:path>
              <a:path w="757554" h="897889">
                <a:moveTo>
                  <a:pt x="547751" y="681064"/>
                </a:moveTo>
                <a:lnTo>
                  <a:pt x="547751" y="821943"/>
                </a:lnTo>
                <a:lnTo>
                  <a:pt x="623951" y="821943"/>
                </a:lnTo>
                <a:lnTo>
                  <a:pt x="623951" y="802766"/>
                </a:lnTo>
                <a:lnTo>
                  <a:pt x="552830" y="802766"/>
                </a:lnTo>
                <a:lnTo>
                  <a:pt x="585787" y="746270"/>
                </a:lnTo>
                <a:lnTo>
                  <a:pt x="547751" y="681064"/>
                </a:lnTo>
                <a:close/>
              </a:path>
              <a:path w="757554" h="897889">
                <a:moveTo>
                  <a:pt x="724060" y="555593"/>
                </a:moveTo>
                <a:lnTo>
                  <a:pt x="709469" y="556545"/>
                </a:lnTo>
                <a:lnTo>
                  <a:pt x="696283" y="562879"/>
                </a:lnTo>
                <a:lnTo>
                  <a:pt x="686180" y="574166"/>
                </a:lnTo>
                <a:lnTo>
                  <a:pt x="623951" y="680846"/>
                </a:lnTo>
                <a:lnTo>
                  <a:pt x="623951" y="821943"/>
                </a:lnTo>
                <a:lnTo>
                  <a:pt x="630004" y="821943"/>
                </a:lnTo>
                <a:lnTo>
                  <a:pt x="752094" y="612648"/>
                </a:lnTo>
                <a:lnTo>
                  <a:pt x="756951" y="598277"/>
                </a:lnTo>
                <a:lnTo>
                  <a:pt x="755999" y="583691"/>
                </a:lnTo>
                <a:lnTo>
                  <a:pt x="749665" y="570535"/>
                </a:lnTo>
                <a:lnTo>
                  <a:pt x="738377" y="560451"/>
                </a:lnTo>
                <a:lnTo>
                  <a:pt x="724060" y="555593"/>
                </a:lnTo>
                <a:close/>
              </a:path>
              <a:path w="757554" h="897889">
                <a:moveTo>
                  <a:pt x="585787" y="746270"/>
                </a:moveTo>
                <a:lnTo>
                  <a:pt x="552830" y="802766"/>
                </a:lnTo>
                <a:lnTo>
                  <a:pt x="618744" y="802766"/>
                </a:lnTo>
                <a:lnTo>
                  <a:pt x="585787" y="746270"/>
                </a:lnTo>
                <a:close/>
              </a:path>
              <a:path w="757554" h="897889">
                <a:moveTo>
                  <a:pt x="623951" y="680846"/>
                </a:moveTo>
                <a:lnTo>
                  <a:pt x="585787" y="746270"/>
                </a:lnTo>
                <a:lnTo>
                  <a:pt x="618744" y="802766"/>
                </a:lnTo>
                <a:lnTo>
                  <a:pt x="623951" y="802766"/>
                </a:lnTo>
                <a:lnTo>
                  <a:pt x="623951" y="680846"/>
                </a:lnTo>
                <a:close/>
              </a:path>
              <a:path w="757554" h="897889">
                <a:moveTo>
                  <a:pt x="547751" y="448690"/>
                </a:moveTo>
                <a:lnTo>
                  <a:pt x="547751" y="681064"/>
                </a:lnTo>
                <a:lnTo>
                  <a:pt x="585787" y="746270"/>
                </a:lnTo>
                <a:lnTo>
                  <a:pt x="623824" y="681064"/>
                </a:lnTo>
                <a:lnTo>
                  <a:pt x="623951" y="486790"/>
                </a:lnTo>
                <a:lnTo>
                  <a:pt x="585851" y="486790"/>
                </a:lnTo>
                <a:lnTo>
                  <a:pt x="547751" y="448690"/>
                </a:lnTo>
                <a:close/>
              </a:path>
              <a:path w="757554" h="897889">
                <a:moveTo>
                  <a:pt x="76200" y="0"/>
                </a:moveTo>
                <a:lnTo>
                  <a:pt x="0" y="0"/>
                </a:lnTo>
                <a:lnTo>
                  <a:pt x="0" y="448690"/>
                </a:lnTo>
                <a:lnTo>
                  <a:pt x="2988" y="463538"/>
                </a:lnTo>
                <a:lnTo>
                  <a:pt x="11144" y="475646"/>
                </a:lnTo>
                <a:lnTo>
                  <a:pt x="23252" y="483802"/>
                </a:lnTo>
                <a:lnTo>
                  <a:pt x="38100" y="486790"/>
                </a:lnTo>
                <a:lnTo>
                  <a:pt x="547751" y="486790"/>
                </a:lnTo>
                <a:lnTo>
                  <a:pt x="547751" y="448690"/>
                </a:lnTo>
                <a:lnTo>
                  <a:pt x="76200" y="448690"/>
                </a:lnTo>
                <a:lnTo>
                  <a:pt x="38100" y="410590"/>
                </a:lnTo>
                <a:lnTo>
                  <a:pt x="76200" y="410590"/>
                </a:lnTo>
                <a:lnTo>
                  <a:pt x="76200" y="0"/>
                </a:lnTo>
                <a:close/>
              </a:path>
              <a:path w="757554" h="897889">
                <a:moveTo>
                  <a:pt x="585851" y="410590"/>
                </a:moveTo>
                <a:lnTo>
                  <a:pt x="76200" y="410590"/>
                </a:lnTo>
                <a:lnTo>
                  <a:pt x="76200" y="448690"/>
                </a:lnTo>
                <a:lnTo>
                  <a:pt x="547751" y="448690"/>
                </a:lnTo>
                <a:lnTo>
                  <a:pt x="585851" y="486790"/>
                </a:lnTo>
                <a:lnTo>
                  <a:pt x="623951" y="486790"/>
                </a:lnTo>
                <a:lnTo>
                  <a:pt x="623951" y="448690"/>
                </a:lnTo>
                <a:lnTo>
                  <a:pt x="620944" y="433897"/>
                </a:lnTo>
                <a:lnTo>
                  <a:pt x="612759" y="421782"/>
                </a:lnTo>
                <a:lnTo>
                  <a:pt x="600644" y="413597"/>
                </a:lnTo>
                <a:lnTo>
                  <a:pt x="585851" y="410590"/>
                </a:lnTo>
                <a:close/>
              </a:path>
              <a:path w="757554" h="897889">
                <a:moveTo>
                  <a:pt x="76200" y="410590"/>
                </a:moveTo>
                <a:lnTo>
                  <a:pt x="38100" y="410590"/>
                </a:lnTo>
                <a:lnTo>
                  <a:pt x="76200" y="448690"/>
                </a:lnTo>
                <a:lnTo>
                  <a:pt x="76200" y="41059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47716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4"/>
                </a:moveTo>
                <a:lnTo>
                  <a:pt x="0" y="146304"/>
                </a:lnTo>
                <a:lnTo>
                  <a:pt x="131063" y="277368"/>
                </a:lnTo>
                <a:lnTo>
                  <a:pt x="262127" y="146304"/>
                </a:lnTo>
                <a:close/>
              </a:path>
              <a:path w="262254" h="277494">
                <a:moveTo>
                  <a:pt x="196595" y="0"/>
                </a:moveTo>
                <a:lnTo>
                  <a:pt x="65531" y="0"/>
                </a:lnTo>
                <a:lnTo>
                  <a:pt x="65531" y="146304"/>
                </a:lnTo>
                <a:lnTo>
                  <a:pt x="196595" y="146304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647716" y="2068880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4"/>
                </a:moveTo>
                <a:lnTo>
                  <a:pt x="65531" y="146304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6304"/>
                </a:lnTo>
                <a:lnTo>
                  <a:pt x="262127" y="146304"/>
                </a:lnTo>
                <a:lnTo>
                  <a:pt x="131063" y="277368"/>
                </a:lnTo>
                <a:lnTo>
                  <a:pt x="0" y="146304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47586" y="2068880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265176" y="144780"/>
                </a:moveTo>
                <a:lnTo>
                  <a:pt x="0" y="144780"/>
                </a:lnTo>
                <a:lnTo>
                  <a:pt x="132588" y="277368"/>
                </a:lnTo>
                <a:lnTo>
                  <a:pt x="265176" y="144780"/>
                </a:lnTo>
                <a:close/>
              </a:path>
              <a:path w="265429" h="277494">
                <a:moveTo>
                  <a:pt x="198882" y="0"/>
                </a:moveTo>
                <a:lnTo>
                  <a:pt x="66294" y="0"/>
                </a:lnTo>
                <a:lnTo>
                  <a:pt x="66294" y="144780"/>
                </a:lnTo>
                <a:lnTo>
                  <a:pt x="198882" y="144780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47586" y="2068880"/>
            <a:ext cx="265430" cy="277495"/>
          </a:xfrm>
          <a:custGeom>
            <a:avLst/>
            <a:gdLst/>
            <a:ahLst/>
            <a:cxnLst/>
            <a:rect l="l" t="t" r="r" b="b"/>
            <a:pathLst>
              <a:path w="265429" h="277494">
                <a:moveTo>
                  <a:pt x="0" y="144780"/>
                </a:moveTo>
                <a:lnTo>
                  <a:pt x="66294" y="144780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4780"/>
                </a:lnTo>
                <a:lnTo>
                  <a:pt x="265176" y="144780"/>
                </a:lnTo>
                <a:lnTo>
                  <a:pt x="132588" y="277368"/>
                </a:lnTo>
                <a:lnTo>
                  <a:pt x="0" y="144780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787EA33E-DFBA-E74D-BC50-502366F869B8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6312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D3D6FBA-168B-274C-AE8D-626BBA89F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341026" cy="5202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Sort-last fragment</a:t>
            </a:r>
          </a:p>
          <a:p>
            <a:pPr lvl="1"/>
            <a:r>
              <a:rPr lang="en-US" dirty="0"/>
              <a:t>Sort fragments after FG before FM</a:t>
            </a:r>
          </a:p>
          <a:p>
            <a:pPr lvl="1"/>
            <a:r>
              <a:rPr lang="en-US" dirty="0"/>
              <a:t>Primitives distributed evenly over geometry units (G)</a:t>
            </a:r>
          </a:p>
          <a:p>
            <a:pPr lvl="1"/>
            <a:r>
              <a:rPr lang="en-US" dirty="0"/>
              <a:t>Fragment are generated, and then sorted into Fragment-merge (FM)</a:t>
            </a:r>
          </a:p>
          <a:p>
            <a:pPr lvl="1"/>
            <a:r>
              <a:rPr lang="en-US" dirty="0"/>
              <a:t>Imbalance can occur if a set of large triangles are sent to one FG</a:t>
            </a:r>
          </a:p>
          <a:p>
            <a:pPr lvl="1"/>
            <a:r>
              <a:rPr lang="en-US" dirty="0"/>
              <a:t>Used in original </a:t>
            </a:r>
            <a:r>
              <a:rPr lang="en-US" dirty="0" err="1"/>
              <a:t>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0EF3-18D7-1048-BA88-49BE95EA20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/>
          <p:nvPr/>
        </p:nvSpPr>
        <p:spPr>
          <a:xfrm>
            <a:off x="8394192" y="1124712"/>
            <a:ext cx="621792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27492" y="1191513"/>
            <a:ext cx="1619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66888" y="2209801"/>
            <a:ext cx="1740408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3792" y="2307335"/>
            <a:ext cx="499872" cy="521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488" y="2307335"/>
            <a:ext cx="499872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5279" y="2307335"/>
            <a:ext cx="499872" cy="52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16570" y="2374849"/>
            <a:ext cx="12325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97369" y="2898648"/>
            <a:ext cx="1740407" cy="1664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21141" y="272948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5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5" y="149351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21141" y="2729484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1224" y="3011425"/>
            <a:ext cx="499872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5082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06967" y="3011425"/>
            <a:ext cx="499872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639303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85760" y="3011425"/>
            <a:ext cx="499871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17841" y="3066415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02980" y="275081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02980" y="275081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78725" y="276605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8725" y="276605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18093" y="329031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18093" y="3290315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28176" y="4136137"/>
            <a:ext cx="49987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66988" y="4191457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0871" y="4136137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40827" y="4191457"/>
            <a:ext cx="22796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79665" y="4136137"/>
            <a:ext cx="499871" cy="39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119365" y="4191457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9932" y="328421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99932" y="3284219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72628" y="329945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72628" y="3299459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3400" y="5257800"/>
            <a:ext cx="1188720" cy="5212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11388" y="5326456"/>
            <a:ext cx="874394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ISP</a:t>
            </a: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47305" y="4401311"/>
            <a:ext cx="984503" cy="13075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3024" y="4424172"/>
            <a:ext cx="726440" cy="876300"/>
          </a:xfrm>
          <a:custGeom>
            <a:avLst/>
            <a:gdLst/>
            <a:ahLst/>
            <a:cxnLst/>
            <a:rect l="l" t="t" r="r" b="b"/>
            <a:pathLst>
              <a:path w="726440" h="876300">
                <a:moveTo>
                  <a:pt x="416579" y="534058"/>
                </a:moveTo>
                <a:lnTo>
                  <a:pt x="402208" y="538988"/>
                </a:lnTo>
                <a:lnTo>
                  <a:pt x="390921" y="549017"/>
                </a:lnTo>
                <a:lnTo>
                  <a:pt x="384587" y="562165"/>
                </a:lnTo>
                <a:lnTo>
                  <a:pt x="383635" y="576742"/>
                </a:lnTo>
                <a:lnTo>
                  <a:pt x="388493" y="591058"/>
                </a:lnTo>
                <a:lnTo>
                  <a:pt x="554863" y="876046"/>
                </a:lnTo>
                <a:lnTo>
                  <a:pt x="598942" y="800481"/>
                </a:lnTo>
                <a:lnTo>
                  <a:pt x="516763" y="800481"/>
                </a:lnTo>
                <a:lnTo>
                  <a:pt x="516763" y="659601"/>
                </a:lnTo>
                <a:lnTo>
                  <a:pt x="454405" y="552704"/>
                </a:lnTo>
                <a:lnTo>
                  <a:pt x="444321" y="541345"/>
                </a:lnTo>
                <a:lnTo>
                  <a:pt x="431164" y="534987"/>
                </a:lnTo>
                <a:lnTo>
                  <a:pt x="416579" y="534058"/>
                </a:lnTo>
                <a:close/>
              </a:path>
              <a:path w="726440" h="876300">
                <a:moveTo>
                  <a:pt x="516763" y="659601"/>
                </a:moveTo>
                <a:lnTo>
                  <a:pt x="516763" y="800481"/>
                </a:lnTo>
                <a:lnTo>
                  <a:pt x="592963" y="800481"/>
                </a:lnTo>
                <a:lnTo>
                  <a:pt x="592963" y="781304"/>
                </a:lnTo>
                <a:lnTo>
                  <a:pt x="521843" y="781304"/>
                </a:lnTo>
                <a:lnTo>
                  <a:pt x="554799" y="724807"/>
                </a:lnTo>
                <a:lnTo>
                  <a:pt x="516763" y="659601"/>
                </a:lnTo>
                <a:close/>
              </a:path>
              <a:path w="726440" h="876300">
                <a:moveTo>
                  <a:pt x="693072" y="534058"/>
                </a:moveTo>
                <a:lnTo>
                  <a:pt x="678481" y="534987"/>
                </a:lnTo>
                <a:lnTo>
                  <a:pt x="665295" y="541345"/>
                </a:lnTo>
                <a:lnTo>
                  <a:pt x="655193" y="552704"/>
                </a:lnTo>
                <a:lnTo>
                  <a:pt x="592963" y="659383"/>
                </a:lnTo>
                <a:lnTo>
                  <a:pt x="592963" y="800481"/>
                </a:lnTo>
                <a:lnTo>
                  <a:pt x="598942" y="800481"/>
                </a:lnTo>
                <a:lnTo>
                  <a:pt x="721105" y="591058"/>
                </a:lnTo>
                <a:lnTo>
                  <a:pt x="725963" y="576742"/>
                </a:lnTo>
                <a:lnTo>
                  <a:pt x="725011" y="562165"/>
                </a:lnTo>
                <a:lnTo>
                  <a:pt x="718677" y="549017"/>
                </a:lnTo>
                <a:lnTo>
                  <a:pt x="707390" y="538988"/>
                </a:lnTo>
                <a:lnTo>
                  <a:pt x="693072" y="534058"/>
                </a:lnTo>
                <a:close/>
              </a:path>
              <a:path w="726440" h="876300">
                <a:moveTo>
                  <a:pt x="554799" y="724807"/>
                </a:moveTo>
                <a:lnTo>
                  <a:pt x="521843" y="781304"/>
                </a:lnTo>
                <a:lnTo>
                  <a:pt x="587755" y="781304"/>
                </a:lnTo>
                <a:lnTo>
                  <a:pt x="554799" y="724807"/>
                </a:lnTo>
                <a:close/>
              </a:path>
              <a:path w="726440" h="876300">
                <a:moveTo>
                  <a:pt x="592963" y="659383"/>
                </a:moveTo>
                <a:lnTo>
                  <a:pt x="554799" y="724807"/>
                </a:lnTo>
                <a:lnTo>
                  <a:pt x="587755" y="781304"/>
                </a:lnTo>
                <a:lnTo>
                  <a:pt x="592963" y="781304"/>
                </a:lnTo>
                <a:lnTo>
                  <a:pt x="592963" y="659383"/>
                </a:lnTo>
                <a:close/>
              </a:path>
              <a:path w="726440" h="876300">
                <a:moveTo>
                  <a:pt x="516763" y="437896"/>
                </a:moveTo>
                <a:lnTo>
                  <a:pt x="516763" y="659601"/>
                </a:lnTo>
                <a:lnTo>
                  <a:pt x="554799" y="724807"/>
                </a:lnTo>
                <a:lnTo>
                  <a:pt x="592963" y="659383"/>
                </a:lnTo>
                <a:lnTo>
                  <a:pt x="592963" y="475996"/>
                </a:lnTo>
                <a:lnTo>
                  <a:pt x="554863" y="475996"/>
                </a:lnTo>
                <a:lnTo>
                  <a:pt x="516763" y="437896"/>
                </a:lnTo>
                <a:close/>
              </a:path>
              <a:path w="726440" h="876300">
                <a:moveTo>
                  <a:pt x="76200" y="0"/>
                </a:moveTo>
                <a:lnTo>
                  <a:pt x="0" y="0"/>
                </a:lnTo>
                <a:lnTo>
                  <a:pt x="0" y="437896"/>
                </a:lnTo>
                <a:lnTo>
                  <a:pt x="2988" y="452743"/>
                </a:lnTo>
                <a:lnTo>
                  <a:pt x="11144" y="464851"/>
                </a:lnTo>
                <a:lnTo>
                  <a:pt x="23252" y="473007"/>
                </a:lnTo>
                <a:lnTo>
                  <a:pt x="38100" y="475996"/>
                </a:lnTo>
                <a:lnTo>
                  <a:pt x="516763" y="475996"/>
                </a:lnTo>
                <a:lnTo>
                  <a:pt x="516763" y="437896"/>
                </a:lnTo>
                <a:lnTo>
                  <a:pt x="76200" y="437896"/>
                </a:lnTo>
                <a:lnTo>
                  <a:pt x="38100" y="399796"/>
                </a:lnTo>
                <a:lnTo>
                  <a:pt x="76200" y="399796"/>
                </a:lnTo>
                <a:lnTo>
                  <a:pt x="76200" y="0"/>
                </a:lnTo>
                <a:close/>
              </a:path>
              <a:path w="726440" h="876300">
                <a:moveTo>
                  <a:pt x="554863" y="399796"/>
                </a:moveTo>
                <a:lnTo>
                  <a:pt x="76200" y="399796"/>
                </a:lnTo>
                <a:lnTo>
                  <a:pt x="76200" y="437896"/>
                </a:lnTo>
                <a:lnTo>
                  <a:pt x="516763" y="437896"/>
                </a:lnTo>
                <a:lnTo>
                  <a:pt x="554863" y="475996"/>
                </a:lnTo>
                <a:lnTo>
                  <a:pt x="592963" y="475996"/>
                </a:lnTo>
                <a:lnTo>
                  <a:pt x="592963" y="437896"/>
                </a:lnTo>
                <a:lnTo>
                  <a:pt x="589956" y="423102"/>
                </a:lnTo>
                <a:lnTo>
                  <a:pt x="581771" y="410987"/>
                </a:lnTo>
                <a:lnTo>
                  <a:pt x="569656" y="402802"/>
                </a:lnTo>
                <a:lnTo>
                  <a:pt x="554863" y="399796"/>
                </a:lnTo>
                <a:close/>
              </a:path>
              <a:path w="726440" h="876300">
                <a:moveTo>
                  <a:pt x="76200" y="399796"/>
                </a:moveTo>
                <a:lnTo>
                  <a:pt x="38100" y="399796"/>
                </a:lnTo>
                <a:lnTo>
                  <a:pt x="76200" y="437896"/>
                </a:lnTo>
                <a:lnTo>
                  <a:pt x="76200" y="399796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63712" y="4401311"/>
            <a:ext cx="771144" cy="13075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78129" y="4424172"/>
            <a:ext cx="342900" cy="876300"/>
          </a:xfrm>
          <a:custGeom>
            <a:avLst/>
            <a:gdLst/>
            <a:ahLst/>
            <a:cxnLst/>
            <a:rect l="l" t="t" r="r" b="b"/>
            <a:pathLst>
              <a:path w="342900" h="876300">
                <a:moveTo>
                  <a:pt x="32942" y="534058"/>
                </a:moveTo>
                <a:lnTo>
                  <a:pt x="18627" y="538988"/>
                </a:lnTo>
                <a:lnTo>
                  <a:pt x="7322" y="549017"/>
                </a:lnTo>
                <a:lnTo>
                  <a:pt x="958" y="562165"/>
                </a:lnTo>
                <a:lnTo>
                  <a:pt x="0" y="576742"/>
                </a:lnTo>
                <a:lnTo>
                  <a:pt x="4911" y="591058"/>
                </a:lnTo>
                <a:lnTo>
                  <a:pt x="171154" y="876046"/>
                </a:lnTo>
                <a:lnTo>
                  <a:pt x="215233" y="800481"/>
                </a:lnTo>
                <a:lnTo>
                  <a:pt x="133054" y="800481"/>
                </a:lnTo>
                <a:lnTo>
                  <a:pt x="133054" y="659601"/>
                </a:lnTo>
                <a:lnTo>
                  <a:pt x="70697" y="552704"/>
                </a:lnTo>
                <a:lnTo>
                  <a:pt x="60668" y="541345"/>
                </a:lnTo>
                <a:lnTo>
                  <a:pt x="47519" y="534987"/>
                </a:lnTo>
                <a:lnTo>
                  <a:pt x="32942" y="534058"/>
                </a:lnTo>
                <a:close/>
              </a:path>
              <a:path w="342900" h="876300">
                <a:moveTo>
                  <a:pt x="133054" y="659601"/>
                </a:moveTo>
                <a:lnTo>
                  <a:pt x="133054" y="800481"/>
                </a:lnTo>
                <a:lnTo>
                  <a:pt x="209254" y="800481"/>
                </a:lnTo>
                <a:lnTo>
                  <a:pt x="209254" y="781304"/>
                </a:lnTo>
                <a:lnTo>
                  <a:pt x="138261" y="781304"/>
                </a:lnTo>
                <a:lnTo>
                  <a:pt x="171154" y="724916"/>
                </a:lnTo>
                <a:lnTo>
                  <a:pt x="133054" y="659601"/>
                </a:lnTo>
                <a:close/>
              </a:path>
              <a:path w="342900" h="876300">
                <a:moveTo>
                  <a:pt x="309366" y="534058"/>
                </a:moveTo>
                <a:lnTo>
                  <a:pt x="294788" y="534987"/>
                </a:lnTo>
                <a:lnTo>
                  <a:pt x="281640" y="541345"/>
                </a:lnTo>
                <a:lnTo>
                  <a:pt x="271611" y="552704"/>
                </a:lnTo>
                <a:lnTo>
                  <a:pt x="209254" y="659601"/>
                </a:lnTo>
                <a:lnTo>
                  <a:pt x="209254" y="800481"/>
                </a:lnTo>
                <a:lnTo>
                  <a:pt x="215233" y="800481"/>
                </a:lnTo>
                <a:lnTo>
                  <a:pt x="337397" y="591058"/>
                </a:lnTo>
                <a:lnTo>
                  <a:pt x="342308" y="576742"/>
                </a:lnTo>
                <a:lnTo>
                  <a:pt x="341350" y="562165"/>
                </a:lnTo>
                <a:lnTo>
                  <a:pt x="334986" y="549017"/>
                </a:lnTo>
                <a:lnTo>
                  <a:pt x="323681" y="538988"/>
                </a:lnTo>
                <a:lnTo>
                  <a:pt x="309366" y="534058"/>
                </a:lnTo>
                <a:close/>
              </a:path>
              <a:path w="342900" h="876300">
                <a:moveTo>
                  <a:pt x="171154" y="724916"/>
                </a:moveTo>
                <a:lnTo>
                  <a:pt x="138261" y="781304"/>
                </a:lnTo>
                <a:lnTo>
                  <a:pt x="204047" y="781304"/>
                </a:lnTo>
                <a:lnTo>
                  <a:pt x="171154" y="724916"/>
                </a:lnTo>
                <a:close/>
              </a:path>
              <a:path w="342900" h="876300">
                <a:moveTo>
                  <a:pt x="209254" y="659601"/>
                </a:moveTo>
                <a:lnTo>
                  <a:pt x="171154" y="724916"/>
                </a:lnTo>
                <a:lnTo>
                  <a:pt x="204047" y="781304"/>
                </a:lnTo>
                <a:lnTo>
                  <a:pt x="209254" y="781304"/>
                </a:lnTo>
                <a:lnTo>
                  <a:pt x="209254" y="659601"/>
                </a:lnTo>
                <a:close/>
              </a:path>
              <a:path w="342900" h="876300">
                <a:moveTo>
                  <a:pt x="137753" y="420561"/>
                </a:moveTo>
                <a:lnTo>
                  <a:pt x="136042" y="423102"/>
                </a:lnTo>
                <a:lnTo>
                  <a:pt x="133054" y="437896"/>
                </a:lnTo>
                <a:lnTo>
                  <a:pt x="133054" y="659601"/>
                </a:lnTo>
                <a:lnTo>
                  <a:pt x="171154" y="724916"/>
                </a:lnTo>
                <a:lnTo>
                  <a:pt x="209254" y="659601"/>
                </a:lnTo>
                <a:lnTo>
                  <a:pt x="209254" y="475996"/>
                </a:lnTo>
                <a:lnTo>
                  <a:pt x="171154" y="475996"/>
                </a:lnTo>
                <a:lnTo>
                  <a:pt x="209254" y="437896"/>
                </a:lnTo>
                <a:lnTo>
                  <a:pt x="137753" y="437896"/>
                </a:lnTo>
                <a:lnTo>
                  <a:pt x="137753" y="420561"/>
                </a:lnTo>
                <a:close/>
              </a:path>
              <a:path w="342900" h="876300">
                <a:moveTo>
                  <a:pt x="209254" y="437896"/>
                </a:moveTo>
                <a:lnTo>
                  <a:pt x="171154" y="475996"/>
                </a:lnTo>
                <a:lnTo>
                  <a:pt x="175853" y="475996"/>
                </a:lnTo>
                <a:lnTo>
                  <a:pt x="190700" y="473007"/>
                </a:lnTo>
                <a:lnTo>
                  <a:pt x="202809" y="464851"/>
                </a:lnTo>
                <a:lnTo>
                  <a:pt x="209254" y="455282"/>
                </a:lnTo>
                <a:lnTo>
                  <a:pt x="209254" y="437896"/>
                </a:lnTo>
                <a:close/>
              </a:path>
              <a:path w="342900" h="876300">
                <a:moveTo>
                  <a:pt x="209254" y="455282"/>
                </a:moveTo>
                <a:lnTo>
                  <a:pt x="202809" y="464851"/>
                </a:lnTo>
                <a:lnTo>
                  <a:pt x="190700" y="473007"/>
                </a:lnTo>
                <a:lnTo>
                  <a:pt x="175853" y="475996"/>
                </a:lnTo>
                <a:lnTo>
                  <a:pt x="209254" y="475996"/>
                </a:lnTo>
                <a:lnTo>
                  <a:pt x="209254" y="455282"/>
                </a:lnTo>
                <a:close/>
              </a:path>
              <a:path w="342900" h="876300">
                <a:moveTo>
                  <a:pt x="213953" y="399796"/>
                </a:moveTo>
                <a:lnTo>
                  <a:pt x="175853" y="399796"/>
                </a:lnTo>
                <a:lnTo>
                  <a:pt x="137753" y="437896"/>
                </a:lnTo>
                <a:lnTo>
                  <a:pt x="209254" y="437896"/>
                </a:lnTo>
                <a:lnTo>
                  <a:pt x="209254" y="455282"/>
                </a:lnTo>
                <a:lnTo>
                  <a:pt x="210964" y="452743"/>
                </a:lnTo>
                <a:lnTo>
                  <a:pt x="213953" y="437896"/>
                </a:lnTo>
                <a:lnTo>
                  <a:pt x="213953" y="399796"/>
                </a:lnTo>
                <a:close/>
              </a:path>
              <a:path w="342900" h="876300">
                <a:moveTo>
                  <a:pt x="175853" y="399796"/>
                </a:moveTo>
                <a:lnTo>
                  <a:pt x="171154" y="399796"/>
                </a:lnTo>
                <a:lnTo>
                  <a:pt x="156307" y="402802"/>
                </a:lnTo>
                <a:lnTo>
                  <a:pt x="144198" y="410987"/>
                </a:lnTo>
                <a:lnTo>
                  <a:pt x="137753" y="420561"/>
                </a:lnTo>
                <a:lnTo>
                  <a:pt x="137753" y="437896"/>
                </a:lnTo>
                <a:lnTo>
                  <a:pt x="175853" y="399796"/>
                </a:lnTo>
                <a:close/>
              </a:path>
              <a:path w="342900" h="876300">
                <a:moveTo>
                  <a:pt x="213953" y="0"/>
                </a:moveTo>
                <a:lnTo>
                  <a:pt x="137753" y="0"/>
                </a:lnTo>
                <a:lnTo>
                  <a:pt x="137753" y="420561"/>
                </a:lnTo>
                <a:lnTo>
                  <a:pt x="144198" y="410987"/>
                </a:lnTo>
                <a:lnTo>
                  <a:pt x="156307" y="402802"/>
                </a:lnTo>
                <a:lnTo>
                  <a:pt x="171154" y="399796"/>
                </a:lnTo>
                <a:lnTo>
                  <a:pt x="213953" y="399796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63712" y="4401311"/>
            <a:ext cx="999744" cy="1307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78130" y="4424172"/>
            <a:ext cx="739775" cy="876300"/>
          </a:xfrm>
          <a:custGeom>
            <a:avLst/>
            <a:gdLst/>
            <a:ahLst/>
            <a:cxnLst/>
            <a:rect l="l" t="t" r="r" b="b"/>
            <a:pathLst>
              <a:path w="739775" h="876300">
                <a:moveTo>
                  <a:pt x="32942" y="534058"/>
                </a:moveTo>
                <a:lnTo>
                  <a:pt x="18627" y="538988"/>
                </a:lnTo>
                <a:lnTo>
                  <a:pt x="7322" y="549017"/>
                </a:lnTo>
                <a:lnTo>
                  <a:pt x="958" y="562165"/>
                </a:lnTo>
                <a:lnTo>
                  <a:pt x="0" y="576742"/>
                </a:lnTo>
                <a:lnTo>
                  <a:pt x="4911" y="591058"/>
                </a:lnTo>
                <a:lnTo>
                  <a:pt x="171154" y="876046"/>
                </a:lnTo>
                <a:lnTo>
                  <a:pt x="215233" y="800481"/>
                </a:lnTo>
                <a:lnTo>
                  <a:pt x="133054" y="800481"/>
                </a:lnTo>
                <a:lnTo>
                  <a:pt x="133054" y="659601"/>
                </a:lnTo>
                <a:lnTo>
                  <a:pt x="70697" y="552704"/>
                </a:lnTo>
                <a:lnTo>
                  <a:pt x="60668" y="541345"/>
                </a:lnTo>
                <a:lnTo>
                  <a:pt x="47519" y="534987"/>
                </a:lnTo>
                <a:lnTo>
                  <a:pt x="32942" y="534058"/>
                </a:lnTo>
                <a:close/>
              </a:path>
              <a:path w="739775" h="876300">
                <a:moveTo>
                  <a:pt x="133054" y="659601"/>
                </a:moveTo>
                <a:lnTo>
                  <a:pt x="133054" y="800481"/>
                </a:lnTo>
                <a:lnTo>
                  <a:pt x="209254" y="800481"/>
                </a:lnTo>
                <a:lnTo>
                  <a:pt x="209254" y="781304"/>
                </a:lnTo>
                <a:lnTo>
                  <a:pt x="138261" y="781304"/>
                </a:lnTo>
                <a:lnTo>
                  <a:pt x="171154" y="724916"/>
                </a:lnTo>
                <a:lnTo>
                  <a:pt x="133054" y="659601"/>
                </a:lnTo>
                <a:close/>
              </a:path>
              <a:path w="739775" h="876300">
                <a:moveTo>
                  <a:pt x="309366" y="534058"/>
                </a:moveTo>
                <a:lnTo>
                  <a:pt x="294788" y="534987"/>
                </a:lnTo>
                <a:lnTo>
                  <a:pt x="281640" y="541345"/>
                </a:lnTo>
                <a:lnTo>
                  <a:pt x="271611" y="552704"/>
                </a:lnTo>
                <a:lnTo>
                  <a:pt x="209254" y="659601"/>
                </a:lnTo>
                <a:lnTo>
                  <a:pt x="209254" y="800481"/>
                </a:lnTo>
                <a:lnTo>
                  <a:pt x="215233" y="800481"/>
                </a:lnTo>
                <a:lnTo>
                  <a:pt x="337397" y="591058"/>
                </a:lnTo>
                <a:lnTo>
                  <a:pt x="342308" y="576742"/>
                </a:lnTo>
                <a:lnTo>
                  <a:pt x="341350" y="562165"/>
                </a:lnTo>
                <a:lnTo>
                  <a:pt x="334986" y="549017"/>
                </a:lnTo>
                <a:lnTo>
                  <a:pt x="323681" y="538988"/>
                </a:lnTo>
                <a:lnTo>
                  <a:pt x="309366" y="534058"/>
                </a:lnTo>
                <a:close/>
              </a:path>
              <a:path w="739775" h="876300">
                <a:moveTo>
                  <a:pt x="171154" y="724916"/>
                </a:moveTo>
                <a:lnTo>
                  <a:pt x="138261" y="781304"/>
                </a:lnTo>
                <a:lnTo>
                  <a:pt x="204047" y="781304"/>
                </a:lnTo>
                <a:lnTo>
                  <a:pt x="171154" y="724916"/>
                </a:lnTo>
                <a:close/>
              </a:path>
              <a:path w="739775" h="876300">
                <a:moveTo>
                  <a:pt x="209254" y="659601"/>
                </a:moveTo>
                <a:lnTo>
                  <a:pt x="171154" y="724916"/>
                </a:lnTo>
                <a:lnTo>
                  <a:pt x="204047" y="781304"/>
                </a:lnTo>
                <a:lnTo>
                  <a:pt x="209254" y="781304"/>
                </a:lnTo>
                <a:lnTo>
                  <a:pt x="209254" y="659601"/>
                </a:lnTo>
                <a:close/>
              </a:path>
              <a:path w="739775" h="876300">
                <a:moveTo>
                  <a:pt x="663533" y="399796"/>
                </a:moveTo>
                <a:lnTo>
                  <a:pt x="171154" y="399796"/>
                </a:lnTo>
                <a:lnTo>
                  <a:pt x="156307" y="402802"/>
                </a:lnTo>
                <a:lnTo>
                  <a:pt x="144198" y="410987"/>
                </a:lnTo>
                <a:lnTo>
                  <a:pt x="136042" y="423102"/>
                </a:lnTo>
                <a:lnTo>
                  <a:pt x="133054" y="437896"/>
                </a:lnTo>
                <a:lnTo>
                  <a:pt x="133054" y="659601"/>
                </a:lnTo>
                <a:lnTo>
                  <a:pt x="171154" y="724916"/>
                </a:lnTo>
                <a:lnTo>
                  <a:pt x="209254" y="659601"/>
                </a:lnTo>
                <a:lnTo>
                  <a:pt x="209254" y="475996"/>
                </a:lnTo>
                <a:lnTo>
                  <a:pt x="171154" y="475996"/>
                </a:lnTo>
                <a:lnTo>
                  <a:pt x="209254" y="437896"/>
                </a:lnTo>
                <a:lnTo>
                  <a:pt x="663533" y="437896"/>
                </a:lnTo>
                <a:lnTo>
                  <a:pt x="663533" y="399796"/>
                </a:lnTo>
                <a:close/>
              </a:path>
              <a:path w="739775" h="876300">
                <a:moveTo>
                  <a:pt x="209254" y="437896"/>
                </a:moveTo>
                <a:lnTo>
                  <a:pt x="171154" y="475996"/>
                </a:lnTo>
                <a:lnTo>
                  <a:pt x="209254" y="475996"/>
                </a:lnTo>
                <a:lnTo>
                  <a:pt x="209254" y="437896"/>
                </a:lnTo>
                <a:close/>
              </a:path>
              <a:path w="739775" h="876300">
                <a:moveTo>
                  <a:pt x="739733" y="399796"/>
                </a:moveTo>
                <a:lnTo>
                  <a:pt x="701633" y="399796"/>
                </a:lnTo>
                <a:lnTo>
                  <a:pt x="663533" y="437896"/>
                </a:lnTo>
                <a:lnTo>
                  <a:pt x="209254" y="437896"/>
                </a:lnTo>
                <a:lnTo>
                  <a:pt x="209254" y="475996"/>
                </a:lnTo>
                <a:lnTo>
                  <a:pt x="701633" y="475996"/>
                </a:lnTo>
                <a:lnTo>
                  <a:pt x="716480" y="473007"/>
                </a:lnTo>
                <a:lnTo>
                  <a:pt x="728589" y="464851"/>
                </a:lnTo>
                <a:lnTo>
                  <a:pt x="736744" y="452743"/>
                </a:lnTo>
                <a:lnTo>
                  <a:pt x="739733" y="437896"/>
                </a:lnTo>
                <a:lnTo>
                  <a:pt x="739733" y="399796"/>
                </a:lnTo>
                <a:close/>
              </a:path>
              <a:path w="739775" h="876300">
                <a:moveTo>
                  <a:pt x="739733" y="0"/>
                </a:moveTo>
                <a:lnTo>
                  <a:pt x="663533" y="0"/>
                </a:lnTo>
                <a:lnTo>
                  <a:pt x="663533" y="437896"/>
                </a:lnTo>
                <a:lnTo>
                  <a:pt x="701633" y="399796"/>
                </a:lnTo>
                <a:lnTo>
                  <a:pt x="739733" y="399796"/>
                </a:lnTo>
                <a:lnTo>
                  <a:pt x="73973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21169" y="1481327"/>
            <a:ext cx="969263" cy="1277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5586" y="1504189"/>
            <a:ext cx="709295" cy="845185"/>
          </a:xfrm>
          <a:custGeom>
            <a:avLst/>
            <a:gdLst/>
            <a:ahLst/>
            <a:cxnLst/>
            <a:rect l="l" t="t" r="r" b="b"/>
            <a:pathLst>
              <a:path w="709295" h="845185">
                <a:moveTo>
                  <a:pt x="32942" y="502816"/>
                </a:moveTo>
                <a:lnTo>
                  <a:pt x="18627" y="507746"/>
                </a:lnTo>
                <a:lnTo>
                  <a:pt x="7322" y="517775"/>
                </a:lnTo>
                <a:lnTo>
                  <a:pt x="958" y="530923"/>
                </a:lnTo>
                <a:lnTo>
                  <a:pt x="0" y="545500"/>
                </a:lnTo>
                <a:lnTo>
                  <a:pt x="4911" y="559816"/>
                </a:lnTo>
                <a:lnTo>
                  <a:pt x="171154" y="844804"/>
                </a:lnTo>
                <a:lnTo>
                  <a:pt x="215233" y="769239"/>
                </a:lnTo>
                <a:lnTo>
                  <a:pt x="133054" y="769239"/>
                </a:lnTo>
                <a:lnTo>
                  <a:pt x="133054" y="628359"/>
                </a:lnTo>
                <a:lnTo>
                  <a:pt x="70697" y="521462"/>
                </a:lnTo>
                <a:lnTo>
                  <a:pt x="60668" y="510103"/>
                </a:lnTo>
                <a:lnTo>
                  <a:pt x="47519" y="503745"/>
                </a:lnTo>
                <a:lnTo>
                  <a:pt x="32942" y="502816"/>
                </a:lnTo>
                <a:close/>
              </a:path>
              <a:path w="709295" h="845185">
                <a:moveTo>
                  <a:pt x="133054" y="628359"/>
                </a:moveTo>
                <a:lnTo>
                  <a:pt x="133054" y="769239"/>
                </a:lnTo>
                <a:lnTo>
                  <a:pt x="209254" y="769239"/>
                </a:lnTo>
                <a:lnTo>
                  <a:pt x="209254" y="750062"/>
                </a:lnTo>
                <a:lnTo>
                  <a:pt x="138261" y="750062"/>
                </a:lnTo>
                <a:lnTo>
                  <a:pt x="171154" y="693674"/>
                </a:lnTo>
                <a:lnTo>
                  <a:pt x="133054" y="628359"/>
                </a:lnTo>
                <a:close/>
              </a:path>
              <a:path w="709295" h="845185">
                <a:moveTo>
                  <a:pt x="309366" y="502816"/>
                </a:moveTo>
                <a:lnTo>
                  <a:pt x="294788" y="503745"/>
                </a:lnTo>
                <a:lnTo>
                  <a:pt x="281640" y="510103"/>
                </a:lnTo>
                <a:lnTo>
                  <a:pt x="271611" y="521462"/>
                </a:lnTo>
                <a:lnTo>
                  <a:pt x="209254" y="628359"/>
                </a:lnTo>
                <a:lnTo>
                  <a:pt x="209254" y="769239"/>
                </a:lnTo>
                <a:lnTo>
                  <a:pt x="215233" y="769239"/>
                </a:lnTo>
                <a:lnTo>
                  <a:pt x="337397" y="559816"/>
                </a:lnTo>
                <a:lnTo>
                  <a:pt x="342308" y="545500"/>
                </a:lnTo>
                <a:lnTo>
                  <a:pt x="341350" y="530923"/>
                </a:lnTo>
                <a:lnTo>
                  <a:pt x="334986" y="517775"/>
                </a:lnTo>
                <a:lnTo>
                  <a:pt x="323681" y="507746"/>
                </a:lnTo>
                <a:lnTo>
                  <a:pt x="309366" y="502816"/>
                </a:lnTo>
                <a:close/>
              </a:path>
              <a:path w="709295" h="845185">
                <a:moveTo>
                  <a:pt x="171154" y="693674"/>
                </a:moveTo>
                <a:lnTo>
                  <a:pt x="138261" y="750062"/>
                </a:lnTo>
                <a:lnTo>
                  <a:pt x="204047" y="750062"/>
                </a:lnTo>
                <a:lnTo>
                  <a:pt x="171154" y="693674"/>
                </a:lnTo>
                <a:close/>
              </a:path>
              <a:path w="709295" h="845185">
                <a:moveTo>
                  <a:pt x="209254" y="628359"/>
                </a:moveTo>
                <a:lnTo>
                  <a:pt x="171154" y="693674"/>
                </a:lnTo>
                <a:lnTo>
                  <a:pt x="204047" y="750062"/>
                </a:lnTo>
                <a:lnTo>
                  <a:pt x="209254" y="750062"/>
                </a:lnTo>
                <a:lnTo>
                  <a:pt x="209254" y="628359"/>
                </a:lnTo>
                <a:close/>
              </a:path>
              <a:path w="709295" h="845185">
                <a:moveTo>
                  <a:pt x="632545" y="384175"/>
                </a:moveTo>
                <a:lnTo>
                  <a:pt x="171154" y="384175"/>
                </a:lnTo>
                <a:lnTo>
                  <a:pt x="156307" y="387181"/>
                </a:lnTo>
                <a:lnTo>
                  <a:pt x="144198" y="395366"/>
                </a:lnTo>
                <a:lnTo>
                  <a:pt x="136042" y="407481"/>
                </a:lnTo>
                <a:lnTo>
                  <a:pt x="133054" y="422275"/>
                </a:lnTo>
                <a:lnTo>
                  <a:pt x="133054" y="628359"/>
                </a:lnTo>
                <a:lnTo>
                  <a:pt x="171154" y="693674"/>
                </a:lnTo>
                <a:lnTo>
                  <a:pt x="209254" y="628359"/>
                </a:lnTo>
                <a:lnTo>
                  <a:pt x="209254" y="460375"/>
                </a:lnTo>
                <a:lnTo>
                  <a:pt x="171154" y="460375"/>
                </a:lnTo>
                <a:lnTo>
                  <a:pt x="209254" y="422275"/>
                </a:lnTo>
                <a:lnTo>
                  <a:pt x="632545" y="422275"/>
                </a:lnTo>
                <a:lnTo>
                  <a:pt x="632545" y="384175"/>
                </a:lnTo>
                <a:close/>
              </a:path>
              <a:path w="709295" h="845185">
                <a:moveTo>
                  <a:pt x="209254" y="422275"/>
                </a:moveTo>
                <a:lnTo>
                  <a:pt x="171154" y="460375"/>
                </a:lnTo>
                <a:lnTo>
                  <a:pt x="209254" y="460375"/>
                </a:lnTo>
                <a:lnTo>
                  <a:pt x="209254" y="422275"/>
                </a:lnTo>
                <a:close/>
              </a:path>
              <a:path w="709295" h="845185">
                <a:moveTo>
                  <a:pt x="708745" y="384175"/>
                </a:moveTo>
                <a:lnTo>
                  <a:pt x="670645" y="384175"/>
                </a:lnTo>
                <a:lnTo>
                  <a:pt x="632545" y="422275"/>
                </a:lnTo>
                <a:lnTo>
                  <a:pt x="209254" y="422275"/>
                </a:lnTo>
                <a:lnTo>
                  <a:pt x="209254" y="460375"/>
                </a:lnTo>
                <a:lnTo>
                  <a:pt x="670645" y="460375"/>
                </a:lnTo>
                <a:lnTo>
                  <a:pt x="685492" y="457386"/>
                </a:lnTo>
                <a:lnTo>
                  <a:pt x="697601" y="449230"/>
                </a:lnTo>
                <a:lnTo>
                  <a:pt x="705756" y="437122"/>
                </a:lnTo>
                <a:lnTo>
                  <a:pt x="708745" y="422275"/>
                </a:lnTo>
                <a:lnTo>
                  <a:pt x="708745" y="384175"/>
                </a:lnTo>
                <a:close/>
              </a:path>
              <a:path w="709295" h="845185">
                <a:moveTo>
                  <a:pt x="708745" y="0"/>
                </a:moveTo>
                <a:lnTo>
                  <a:pt x="632545" y="0"/>
                </a:lnTo>
                <a:lnTo>
                  <a:pt x="632545" y="422275"/>
                </a:lnTo>
                <a:lnTo>
                  <a:pt x="670645" y="384175"/>
                </a:lnTo>
                <a:lnTo>
                  <a:pt x="708745" y="384175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42376" y="1481327"/>
            <a:ext cx="771144" cy="1277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57355" y="1504189"/>
            <a:ext cx="342900" cy="845185"/>
          </a:xfrm>
          <a:custGeom>
            <a:avLst/>
            <a:gdLst/>
            <a:ahLst/>
            <a:cxnLst/>
            <a:rect l="l" t="t" r="r" b="b"/>
            <a:pathLst>
              <a:path w="342900" h="845185">
                <a:moveTo>
                  <a:pt x="32891" y="502816"/>
                </a:moveTo>
                <a:lnTo>
                  <a:pt x="18573" y="507746"/>
                </a:lnTo>
                <a:lnTo>
                  <a:pt x="7286" y="517775"/>
                </a:lnTo>
                <a:lnTo>
                  <a:pt x="952" y="530923"/>
                </a:lnTo>
                <a:lnTo>
                  <a:pt x="0" y="545500"/>
                </a:lnTo>
                <a:lnTo>
                  <a:pt x="4857" y="559816"/>
                </a:lnTo>
                <a:lnTo>
                  <a:pt x="171100" y="844804"/>
                </a:lnTo>
                <a:lnTo>
                  <a:pt x="215214" y="769239"/>
                </a:lnTo>
                <a:lnTo>
                  <a:pt x="133000" y="769239"/>
                </a:lnTo>
                <a:lnTo>
                  <a:pt x="133000" y="628141"/>
                </a:lnTo>
                <a:lnTo>
                  <a:pt x="70770" y="521462"/>
                </a:lnTo>
                <a:lnTo>
                  <a:pt x="60668" y="510103"/>
                </a:lnTo>
                <a:lnTo>
                  <a:pt x="47482" y="503745"/>
                </a:lnTo>
                <a:lnTo>
                  <a:pt x="32891" y="502816"/>
                </a:lnTo>
                <a:close/>
              </a:path>
              <a:path w="342900" h="845185">
                <a:moveTo>
                  <a:pt x="133000" y="628141"/>
                </a:moveTo>
                <a:lnTo>
                  <a:pt x="133000" y="769239"/>
                </a:lnTo>
                <a:lnTo>
                  <a:pt x="209200" y="769239"/>
                </a:lnTo>
                <a:lnTo>
                  <a:pt x="209200" y="750062"/>
                </a:lnTo>
                <a:lnTo>
                  <a:pt x="138207" y="750062"/>
                </a:lnTo>
                <a:lnTo>
                  <a:pt x="171164" y="693565"/>
                </a:lnTo>
                <a:lnTo>
                  <a:pt x="133000" y="628141"/>
                </a:lnTo>
                <a:close/>
              </a:path>
              <a:path w="342900" h="845185">
                <a:moveTo>
                  <a:pt x="309437" y="502816"/>
                </a:moveTo>
                <a:lnTo>
                  <a:pt x="294846" y="503745"/>
                </a:lnTo>
                <a:lnTo>
                  <a:pt x="281660" y="510103"/>
                </a:lnTo>
                <a:lnTo>
                  <a:pt x="271557" y="521462"/>
                </a:lnTo>
                <a:lnTo>
                  <a:pt x="209200" y="628359"/>
                </a:lnTo>
                <a:lnTo>
                  <a:pt x="209200" y="769239"/>
                </a:lnTo>
                <a:lnTo>
                  <a:pt x="215214" y="769239"/>
                </a:lnTo>
                <a:lnTo>
                  <a:pt x="337470" y="559816"/>
                </a:lnTo>
                <a:lnTo>
                  <a:pt x="342328" y="545500"/>
                </a:lnTo>
                <a:lnTo>
                  <a:pt x="341375" y="530923"/>
                </a:lnTo>
                <a:lnTo>
                  <a:pt x="335041" y="517775"/>
                </a:lnTo>
                <a:lnTo>
                  <a:pt x="323754" y="507746"/>
                </a:lnTo>
                <a:lnTo>
                  <a:pt x="309437" y="502816"/>
                </a:lnTo>
                <a:close/>
              </a:path>
              <a:path w="342900" h="845185">
                <a:moveTo>
                  <a:pt x="171164" y="693565"/>
                </a:moveTo>
                <a:lnTo>
                  <a:pt x="138207" y="750062"/>
                </a:lnTo>
                <a:lnTo>
                  <a:pt x="204120" y="750062"/>
                </a:lnTo>
                <a:lnTo>
                  <a:pt x="171164" y="693565"/>
                </a:lnTo>
                <a:close/>
              </a:path>
              <a:path w="342900" h="845185">
                <a:moveTo>
                  <a:pt x="209200" y="628359"/>
                </a:moveTo>
                <a:lnTo>
                  <a:pt x="171164" y="693565"/>
                </a:lnTo>
                <a:lnTo>
                  <a:pt x="204120" y="750062"/>
                </a:lnTo>
                <a:lnTo>
                  <a:pt x="209200" y="750062"/>
                </a:lnTo>
                <a:lnTo>
                  <a:pt x="209200" y="628359"/>
                </a:lnTo>
                <a:close/>
              </a:path>
              <a:path w="342900" h="845185">
                <a:moveTo>
                  <a:pt x="133000" y="456437"/>
                </a:moveTo>
                <a:lnTo>
                  <a:pt x="133000" y="628141"/>
                </a:lnTo>
                <a:lnTo>
                  <a:pt x="171164" y="693565"/>
                </a:lnTo>
                <a:lnTo>
                  <a:pt x="209200" y="628359"/>
                </a:lnTo>
                <a:lnTo>
                  <a:pt x="209200" y="460375"/>
                </a:lnTo>
                <a:lnTo>
                  <a:pt x="149256" y="460375"/>
                </a:lnTo>
                <a:lnTo>
                  <a:pt x="134409" y="457386"/>
                </a:lnTo>
                <a:lnTo>
                  <a:pt x="133000" y="456437"/>
                </a:lnTo>
                <a:close/>
              </a:path>
              <a:path w="342900" h="845185">
                <a:moveTo>
                  <a:pt x="133000" y="422275"/>
                </a:moveTo>
                <a:lnTo>
                  <a:pt x="133000" y="456437"/>
                </a:lnTo>
                <a:lnTo>
                  <a:pt x="134409" y="457386"/>
                </a:lnTo>
                <a:lnTo>
                  <a:pt x="149256" y="460375"/>
                </a:lnTo>
                <a:lnTo>
                  <a:pt x="171100" y="460375"/>
                </a:lnTo>
                <a:lnTo>
                  <a:pt x="133000" y="422275"/>
                </a:lnTo>
                <a:close/>
              </a:path>
              <a:path w="342900" h="845185">
                <a:moveTo>
                  <a:pt x="187356" y="388133"/>
                </a:moveTo>
                <a:lnTo>
                  <a:pt x="187356" y="422275"/>
                </a:lnTo>
                <a:lnTo>
                  <a:pt x="133000" y="422275"/>
                </a:lnTo>
                <a:lnTo>
                  <a:pt x="171100" y="460375"/>
                </a:lnTo>
                <a:lnTo>
                  <a:pt x="209200" y="460375"/>
                </a:lnTo>
                <a:lnTo>
                  <a:pt x="209200" y="422275"/>
                </a:lnTo>
                <a:lnTo>
                  <a:pt x="206212" y="407481"/>
                </a:lnTo>
                <a:lnTo>
                  <a:pt x="198056" y="395366"/>
                </a:lnTo>
                <a:lnTo>
                  <a:pt x="187356" y="388133"/>
                </a:lnTo>
                <a:close/>
              </a:path>
              <a:path w="342900" h="845185">
                <a:moveTo>
                  <a:pt x="187356" y="0"/>
                </a:moveTo>
                <a:lnTo>
                  <a:pt x="111156" y="0"/>
                </a:lnTo>
                <a:lnTo>
                  <a:pt x="111156" y="422275"/>
                </a:lnTo>
                <a:lnTo>
                  <a:pt x="114145" y="437122"/>
                </a:lnTo>
                <a:lnTo>
                  <a:pt x="122300" y="449230"/>
                </a:lnTo>
                <a:lnTo>
                  <a:pt x="133000" y="456437"/>
                </a:lnTo>
                <a:lnTo>
                  <a:pt x="133000" y="422275"/>
                </a:lnTo>
                <a:lnTo>
                  <a:pt x="187356" y="422275"/>
                </a:lnTo>
                <a:lnTo>
                  <a:pt x="149256" y="384175"/>
                </a:lnTo>
                <a:lnTo>
                  <a:pt x="187356" y="384175"/>
                </a:lnTo>
                <a:lnTo>
                  <a:pt x="187356" y="0"/>
                </a:lnTo>
                <a:close/>
              </a:path>
              <a:path w="342900" h="845185">
                <a:moveTo>
                  <a:pt x="171100" y="384175"/>
                </a:moveTo>
                <a:lnTo>
                  <a:pt x="149256" y="384175"/>
                </a:lnTo>
                <a:lnTo>
                  <a:pt x="187356" y="422275"/>
                </a:lnTo>
                <a:lnTo>
                  <a:pt x="187356" y="388133"/>
                </a:lnTo>
                <a:lnTo>
                  <a:pt x="185947" y="387181"/>
                </a:lnTo>
                <a:lnTo>
                  <a:pt x="171100" y="384175"/>
                </a:lnTo>
                <a:close/>
              </a:path>
              <a:path w="342900" h="845185">
                <a:moveTo>
                  <a:pt x="187356" y="384175"/>
                </a:moveTo>
                <a:lnTo>
                  <a:pt x="171100" y="384175"/>
                </a:lnTo>
                <a:lnTo>
                  <a:pt x="185947" y="387181"/>
                </a:lnTo>
                <a:lnTo>
                  <a:pt x="187356" y="388133"/>
                </a:lnTo>
                <a:lnTo>
                  <a:pt x="187356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22793" y="1481327"/>
            <a:ext cx="1018031" cy="1277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8513" y="1504189"/>
            <a:ext cx="757555" cy="845185"/>
          </a:xfrm>
          <a:custGeom>
            <a:avLst/>
            <a:gdLst/>
            <a:ahLst/>
            <a:cxnLst/>
            <a:rect l="l" t="t" r="r" b="b"/>
            <a:pathLst>
              <a:path w="757554" h="845185">
                <a:moveTo>
                  <a:pt x="447514" y="502816"/>
                </a:moveTo>
                <a:lnTo>
                  <a:pt x="433196" y="507746"/>
                </a:lnTo>
                <a:lnTo>
                  <a:pt x="421909" y="517775"/>
                </a:lnTo>
                <a:lnTo>
                  <a:pt x="415575" y="530923"/>
                </a:lnTo>
                <a:lnTo>
                  <a:pt x="414623" y="545500"/>
                </a:lnTo>
                <a:lnTo>
                  <a:pt x="419480" y="559816"/>
                </a:lnTo>
                <a:lnTo>
                  <a:pt x="585851" y="844804"/>
                </a:lnTo>
                <a:lnTo>
                  <a:pt x="629930" y="769239"/>
                </a:lnTo>
                <a:lnTo>
                  <a:pt x="547751" y="769239"/>
                </a:lnTo>
                <a:lnTo>
                  <a:pt x="547751" y="628359"/>
                </a:lnTo>
                <a:lnTo>
                  <a:pt x="485393" y="521462"/>
                </a:lnTo>
                <a:lnTo>
                  <a:pt x="475291" y="510103"/>
                </a:lnTo>
                <a:lnTo>
                  <a:pt x="462105" y="503745"/>
                </a:lnTo>
                <a:lnTo>
                  <a:pt x="447514" y="502816"/>
                </a:lnTo>
                <a:close/>
              </a:path>
              <a:path w="757554" h="845185">
                <a:moveTo>
                  <a:pt x="547751" y="628359"/>
                </a:moveTo>
                <a:lnTo>
                  <a:pt x="547751" y="769239"/>
                </a:lnTo>
                <a:lnTo>
                  <a:pt x="623951" y="769239"/>
                </a:lnTo>
                <a:lnTo>
                  <a:pt x="623951" y="750062"/>
                </a:lnTo>
                <a:lnTo>
                  <a:pt x="552830" y="750062"/>
                </a:lnTo>
                <a:lnTo>
                  <a:pt x="585787" y="693565"/>
                </a:lnTo>
                <a:lnTo>
                  <a:pt x="547751" y="628359"/>
                </a:lnTo>
                <a:close/>
              </a:path>
              <a:path w="757554" h="845185">
                <a:moveTo>
                  <a:pt x="724060" y="502816"/>
                </a:moveTo>
                <a:lnTo>
                  <a:pt x="709469" y="503745"/>
                </a:lnTo>
                <a:lnTo>
                  <a:pt x="696283" y="510103"/>
                </a:lnTo>
                <a:lnTo>
                  <a:pt x="686180" y="521462"/>
                </a:lnTo>
                <a:lnTo>
                  <a:pt x="623951" y="628141"/>
                </a:lnTo>
                <a:lnTo>
                  <a:pt x="623951" y="769239"/>
                </a:lnTo>
                <a:lnTo>
                  <a:pt x="629930" y="769239"/>
                </a:lnTo>
                <a:lnTo>
                  <a:pt x="752093" y="559816"/>
                </a:lnTo>
                <a:lnTo>
                  <a:pt x="756951" y="545500"/>
                </a:lnTo>
                <a:lnTo>
                  <a:pt x="755999" y="530923"/>
                </a:lnTo>
                <a:lnTo>
                  <a:pt x="749665" y="517775"/>
                </a:lnTo>
                <a:lnTo>
                  <a:pt x="738377" y="507746"/>
                </a:lnTo>
                <a:lnTo>
                  <a:pt x="724060" y="502816"/>
                </a:lnTo>
                <a:close/>
              </a:path>
              <a:path w="757554" h="845185">
                <a:moveTo>
                  <a:pt x="585787" y="693565"/>
                </a:moveTo>
                <a:lnTo>
                  <a:pt x="552830" y="750062"/>
                </a:lnTo>
                <a:lnTo>
                  <a:pt x="618743" y="750062"/>
                </a:lnTo>
                <a:lnTo>
                  <a:pt x="585787" y="693565"/>
                </a:lnTo>
                <a:close/>
              </a:path>
              <a:path w="757554" h="845185">
                <a:moveTo>
                  <a:pt x="623951" y="628141"/>
                </a:moveTo>
                <a:lnTo>
                  <a:pt x="585787" y="693565"/>
                </a:lnTo>
                <a:lnTo>
                  <a:pt x="618743" y="750062"/>
                </a:lnTo>
                <a:lnTo>
                  <a:pt x="623951" y="750062"/>
                </a:lnTo>
                <a:lnTo>
                  <a:pt x="623951" y="628141"/>
                </a:lnTo>
                <a:close/>
              </a:path>
              <a:path w="757554" h="845185">
                <a:moveTo>
                  <a:pt x="547751" y="422275"/>
                </a:moveTo>
                <a:lnTo>
                  <a:pt x="547751" y="628359"/>
                </a:lnTo>
                <a:lnTo>
                  <a:pt x="585787" y="693565"/>
                </a:lnTo>
                <a:lnTo>
                  <a:pt x="623951" y="628141"/>
                </a:lnTo>
                <a:lnTo>
                  <a:pt x="623951" y="460375"/>
                </a:lnTo>
                <a:lnTo>
                  <a:pt x="585851" y="460375"/>
                </a:lnTo>
                <a:lnTo>
                  <a:pt x="547751" y="422275"/>
                </a:lnTo>
                <a:close/>
              </a:path>
              <a:path w="757554" h="845185">
                <a:moveTo>
                  <a:pt x="76200" y="0"/>
                </a:moveTo>
                <a:lnTo>
                  <a:pt x="0" y="0"/>
                </a:lnTo>
                <a:lnTo>
                  <a:pt x="0" y="422275"/>
                </a:lnTo>
                <a:lnTo>
                  <a:pt x="2988" y="437122"/>
                </a:lnTo>
                <a:lnTo>
                  <a:pt x="11144" y="449230"/>
                </a:lnTo>
                <a:lnTo>
                  <a:pt x="23252" y="457386"/>
                </a:lnTo>
                <a:lnTo>
                  <a:pt x="38100" y="460375"/>
                </a:lnTo>
                <a:lnTo>
                  <a:pt x="547751" y="460375"/>
                </a:lnTo>
                <a:lnTo>
                  <a:pt x="547751" y="422275"/>
                </a:lnTo>
                <a:lnTo>
                  <a:pt x="76200" y="422275"/>
                </a:lnTo>
                <a:lnTo>
                  <a:pt x="38100" y="384175"/>
                </a:lnTo>
                <a:lnTo>
                  <a:pt x="76200" y="384175"/>
                </a:lnTo>
                <a:lnTo>
                  <a:pt x="76200" y="0"/>
                </a:lnTo>
                <a:close/>
              </a:path>
              <a:path w="757554" h="845185">
                <a:moveTo>
                  <a:pt x="585851" y="384175"/>
                </a:moveTo>
                <a:lnTo>
                  <a:pt x="76200" y="384175"/>
                </a:lnTo>
                <a:lnTo>
                  <a:pt x="76200" y="422275"/>
                </a:lnTo>
                <a:lnTo>
                  <a:pt x="547751" y="422275"/>
                </a:lnTo>
                <a:lnTo>
                  <a:pt x="585851" y="460375"/>
                </a:lnTo>
                <a:lnTo>
                  <a:pt x="623951" y="460375"/>
                </a:lnTo>
                <a:lnTo>
                  <a:pt x="623951" y="422275"/>
                </a:lnTo>
                <a:lnTo>
                  <a:pt x="620944" y="407481"/>
                </a:lnTo>
                <a:lnTo>
                  <a:pt x="612759" y="395366"/>
                </a:lnTo>
                <a:lnTo>
                  <a:pt x="600644" y="387181"/>
                </a:lnTo>
                <a:lnTo>
                  <a:pt x="585851" y="384175"/>
                </a:lnTo>
                <a:close/>
              </a:path>
              <a:path w="757554" h="845185">
                <a:moveTo>
                  <a:pt x="76200" y="384175"/>
                </a:moveTo>
                <a:lnTo>
                  <a:pt x="38100" y="384175"/>
                </a:lnTo>
                <a:lnTo>
                  <a:pt x="76200" y="422275"/>
                </a:lnTo>
                <a:lnTo>
                  <a:pt x="76200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40624" y="3514343"/>
            <a:ext cx="1411224" cy="5212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453375" y="3583305"/>
            <a:ext cx="5899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600" spc="-3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133332" y="385724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2" y="0"/>
                </a:lnTo>
                <a:lnTo>
                  <a:pt x="65532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33332" y="3857243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1"/>
                </a:moveTo>
                <a:lnTo>
                  <a:pt x="65532" y="149351"/>
                </a:lnTo>
                <a:lnTo>
                  <a:pt x="65532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15172" y="389077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262127" y="146303"/>
                </a:moveTo>
                <a:lnTo>
                  <a:pt x="0" y="146303"/>
                </a:lnTo>
                <a:lnTo>
                  <a:pt x="131063" y="277368"/>
                </a:lnTo>
                <a:lnTo>
                  <a:pt x="262127" y="146303"/>
                </a:lnTo>
                <a:close/>
              </a:path>
              <a:path w="262254" h="277495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15172" y="389077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5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90917" y="386638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262127" y="149352"/>
                </a:moveTo>
                <a:lnTo>
                  <a:pt x="0" y="149352"/>
                </a:lnTo>
                <a:lnTo>
                  <a:pt x="131063" y="280416"/>
                </a:lnTo>
                <a:lnTo>
                  <a:pt x="262127" y="149352"/>
                </a:lnTo>
                <a:close/>
              </a:path>
              <a:path w="262254" h="280670">
                <a:moveTo>
                  <a:pt x="196596" y="0"/>
                </a:moveTo>
                <a:lnTo>
                  <a:pt x="65531" y="0"/>
                </a:lnTo>
                <a:lnTo>
                  <a:pt x="65531" y="149352"/>
                </a:lnTo>
                <a:lnTo>
                  <a:pt x="196596" y="149352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90917" y="386638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70">
                <a:moveTo>
                  <a:pt x="0" y="149352"/>
                </a:moveTo>
                <a:lnTo>
                  <a:pt x="65531" y="149352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2"/>
                </a:lnTo>
                <a:lnTo>
                  <a:pt x="262127" y="149352"/>
                </a:lnTo>
                <a:lnTo>
                  <a:pt x="131063" y="280416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5">
            <a:extLst>
              <a:ext uri="{FF2B5EF4-FFF2-40B4-BE49-F238E27FC236}">
                <a16:creationId xmlns:a16="http://schemas.microsoft.com/office/drawing/2014/main" id="{7468D510-9C7A-F643-BF92-785913DBE5EB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446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C16B42BC-976D-FE4A-AC8C-581E3F177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457200"/>
            <a:ext cx="8790432" cy="5867399"/>
          </a:xfrm>
        </p:spPr>
        <p:txBody>
          <a:bodyPr>
            <a:normAutofit/>
          </a:bodyPr>
          <a:lstStyle/>
          <a:p>
            <a:r>
              <a:rPr lang="en-US" dirty="0"/>
              <a:t>Sort-last image</a:t>
            </a:r>
          </a:p>
          <a:p>
            <a:pPr lvl="1"/>
            <a:r>
              <a:rPr lang="en-US" dirty="0"/>
              <a:t>Primitives split over separate pipelines, balancing</a:t>
            </a:r>
          </a:p>
          <a:p>
            <a:pPr lvl="1"/>
            <a:r>
              <a:rPr lang="en-US" dirty="0"/>
              <a:t>Complete rendering to z-depth</a:t>
            </a:r>
          </a:p>
          <a:p>
            <a:pPr lvl="1"/>
            <a:r>
              <a:rPr lang="en-US" dirty="0"/>
              <a:t>Final composite into image using depth.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557-E923-644D-AEFF-7108758E14D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820656" y="1410510"/>
            <a:ext cx="1740407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7559" y="1504996"/>
            <a:ext cx="499872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30255" y="1504996"/>
            <a:ext cx="499872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09047" y="1504996"/>
            <a:ext cx="49987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70083" y="1573704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20656" y="2108500"/>
            <a:ext cx="174040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47477" y="193933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5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5" y="149351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47477" y="193933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7559" y="2221278"/>
            <a:ext cx="499872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89894" y="2275887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30255" y="2221278"/>
            <a:ext cx="499872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64115" y="2275887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09047" y="2221278"/>
            <a:ext cx="499872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42653" y="2275887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29317" y="196067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29317" y="196067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012" y="197591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012" y="197591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41380" y="247273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41380" y="247273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51464" y="2751629"/>
            <a:ext cx="499872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091800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27207" y="2751629"/>
            <a:ext cx="49987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566019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06000" y="2751629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044177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523219" y="249407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23219" y="249407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98965" y="250931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4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8965" y="250931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6688" y="3915965"/>
            <a:ext cx="1188720" cy="521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236200" y="3984037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073641" y="3016806"/>
            <a:ext cx="984503" cy="1347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9359" y="3039664"/>
            <a:ext cx="726440" cy="916940"/>
          </a:xfrm>
          <a:custGeom>
            <a:avLst/>
            <a:gdLst/>
            <a:ahLst/>
            <a:cxnLst/>
            <a:rect l="l" t="t" r="r" b="b"/>
            <a:pathLst>
              <a:path w="726440" h="916939">
                <a:moveTo>
                  <a:pt x="416579" y="574643"/>
                </a:moveTo>
                <a:lnTo>
                  <a:pt x="402208" y="579501"/>
                </a:lnTo>
                <a:lnTo>
                  <a:pt x="390921" y="589583"/>
                </a:lnTo>
                <a:lnTo>
                  <a:pt x="384587" y="602726"/>
                </a:lnTo>
                <a:lnTo>
                  <a:pt x="383635" y="617273"/>
                </a:lnTo>
                <a:lnTo>
                  <a:pt x="388493" y="631571"/>
                </a:lnTo>
                <a:lnTo>
                  <a:pt x="554862" y="916686"/>
                </a:lnTo>
                <a:lnTo>
                  <a:pt x="598996" y="840994"/>
                </a:lnTo>
                <a:lnTo>
                  <a:pt x="516762" y="840994"/>
                </a:lnTo>
                <a:lnTo>
                  <a:pt x="516636" y="699897"/>
                </a:lnTo>
                <a:lnTo>
                  <a:pt x="454405" y="593217"/>
                </a:lnTo>
                <a:lnTo>
                  <a:pt x="444321" y="581929"/>
                </a:lnTo>
                <a:lnTo>
                  <a:pt x="431164" y="575595"/>
                </a:lnTo>
                <a:lnTo>
                  <a:pt x="416579" y="574643"/>
                </a:lnTo>
                <a:close/>
              </a:path>
              <a:path w="726440" h="916939">
                <a:moveTo>
                  <a:pt x="516762" y="700114"/>
                </a:moveTo>
                <a:lnTo>
                  <a:pt x="516762" y="840994"/>
                </a:lnTo>
                <a:lnTo>
                  <a:pt x="592962" y="840994"/>
                </a:lnTo>
                <a:lnTo>
                  <a:pt x="592962" y="821817"/>
                </a:lnTo>
                <a:lnTo>
                  <a:pt x="521843" y="821817"/>
                </a:lnTo>
                <a:lnTo>
                  <a:pt x="554799" y="765320"/>
                </a:lnTo>
                <a:lnTo>
                  <a:pt x="516762" y="700114"/>
                </a:lnTo>
                <a:close/>
              </a:path>
              <a:path w="726440" h="916939">
                <a:moveTo>
                  <a:pt x="693072" y="574643"/>
                </a:moveTo>
                <a:lnTo>
                  <a:pt x="678481" y="575595"/>
                </a:lnTo>
                <a:lnTo>
                  <a:pt x="665295" y="581929"/>
                </a:lnTo>
                <a:lnTo>
                  <a:pt x="655193" y="593217"/>
                </a:lnTo>
                <a:lnTo>
                  <a:pt x="592962" y="699897"/>
                </a:lnTo>
                <a:lnTo>
                  <a:pt x="592962" y="840994"/>
                </a:lnTo>
                <a:lnTo>
                  <a:pt x="598996" y="840994"/>
                </a:lnTo>
                <a:lnTo>
                  <a:pt x="721105" y="631571"/>
                </a:lnTo>
                <a:lnTo>
                  <a:pt x="725963" y="617273"/>
                </a:lnTo>
                <a:lnTo>
                  <a:pt x="725011" y="602726"/>
                </a:lnTo>
                <a:lnTo>
                  <a:pt x="718677" y="589583"/>
                </a:lnTo>
                <a:lnTo>
                  <a:pt x="707390" y="579501"/>
                </a:lnTo>
                <a:lnTo>
                  <a:pt x="693072" y="574643"/>
                </a:lnTo>
                <a:close/>
              </a:path>
              <a:path w="726440" h="916939">
                <a:moveTo>
                  <a:pt x="554799" y="765320"/>
                </a:moveTo>
                <a:lnTo>
                  <a:pt x="521843" y="821817"/>
                </a:lnTo>
                <a:lnTo>
                  <a:pt x="587755" y="821817"/>
                </a:lnTo>
                <a:lnTo>
                  <a:pt x="554799" y="765320"/>
                </a:lnTo>
                <a:close/>
              </a:path>
              <a:path w="726440" h="916939">
                <a:moveTo>
                  <a:pt x="592962" y="699897"/>
                </a:moveTo>
                <a:lnTo>
                  <a:pt x="554799" y="765320"/>
                </a:lnTo>
                <a:lnTo>
                  <a:pt x="587755" y="821817"/>
                </a:lnTo>
                <a:lnTo>
                  <a:pt x="592962" y="821817"/>
                </a:lnTo>
                <a:lnTo>
                  <a:pt x="592962" y="699897"/>
                </a:lnTo>
                <a:close/>
              </a:path>
              <a:path w="726440" h="916939">
                <a:moveTo>
                  <a:pt x="516762" y="458216"/>
                </a:moveTo>
                <a:lnTo>
                  <a:pt x="516762" y="700114"/>
                </a:lnTo>
                <a:lnTo>
                  <a:pt x="554799" y="765320"/>
                </a:lnTo>
                <a:lnTo>
                  <a:pt x="592836" y="700114"/>
                </a:lnTo>
                <a:lnTo>
                  <a:pt x="592962" y="496316"/>
                </a:lnTo>
                <a:lnTo>
                  <a:pt x="554862" y="496316"/>
                </a:lnTo>
                <a:lnTo>
                  <a:pt x="516762" y="458216"/>
                </a:lnTo>
                <a:close/>
              </a:path>
              <a:path w="726440" h="916939">
                <a:moveTo>
                  <a:pt x="76200" y="0"/>
                </a:moveTo>
                <a:lnTo>
                  <a:pt x="0" y="0"/>
                </a:lnTo>
                <a:lnTo>
                  <a:pt x="0" y="458216"/>
                </a:lnTo>
                <a:lnTo>
                  <a:pt x="2988" y="473063"/>
                </a:lnTo>
                <a:lnTo>
                  <a:pt x="11144" y="485171"/>
                </a:lnTo>
                <a:lnTo>
                  <a:pt x="23252" y="493327"/>
                </a:lnTo>
                <a:lnTo>
                  <a:pt x="38100" y="496316"/>
                </a:lnTo>
                <a:lnTo>
                  <a:pt x="516762" y="496316"/>
                </a:lnTo>
                <a:lnTo>
                  <a:pt x="516762" y="458216"/>
                </a:lnTo>
                <a:lnTo>
                  <a:pt x="76200" y="458216"/>
                </a:lnTo>
                <a:lnTo>
                  <a:pt x="38100" y="420116"/>
                </a:lnTo>
                <a:lnTo>
                  <a:pt x="76200" y="420116"/>
                </a:lnTo>
                <a:lnTo>
                  <a:pt x="76200" y="0"/>
                </a:lnTo>
                <a:close/>
              </a:path>
              <a:path w="726440" h="916939">
                <a:moveTo>
                  <a:pt x="554862" y="420116"/>
                </a:moveTo>
                <a:lnTo>
                  <a:pt x="76200" y="420116"/>
                </a:lnTo>
                <a:lnTo>
                  <a:pt x="76200" y="458216"/>
                </a:lnTo>
                <a:lnTo>
                  <a:pt x="516762" y="458216"/>
                </a:lnTo>
                <a:lnTo>
                  <a:pt x="554862" y="496316"/>
                </a:lnTo>
                <a:lnTo>
                  <a:pt x="592962" y="496316"/>
                </a:lnTo>
                <a:lnTo>
                  <a:pt x="592962" y="458216"/>
                </a:lnTo>
                <a:lnTo>
                  <a:pt x="589956" y="443368"/>
                </a:lnTo>
                <a:lnTo>
                  <a:pt x="581771" y="431260"/>
                </a:lnTo>
                <a:lnTo>
                  <a:pt x="569656" y="423104"/>
                </a:lnTo>
                <a:lnTo>
                  <a:pt x="554862" y="420116"/>
                </a:lnTo>
                <a:close/>
              </a:path>
              <a:path w="726440" h="916939">
                <a:moveTo>
                  <a:pt x="76200" y="420116"/>
                </a:moveTo>
                <a:lnTo>
                  <a:pt x="38100" y="420116"/>
                </a:lnTo>
                <a:lnTo>
                  <a:pt x="76200" y="458216"/>
                </a:lnTo>
                <a:lnTo>
                  <a:pt x="76200" y="420116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87000" y="3016806"/>
            <a:ext cx="771144" cy="1347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01418" y="3039664"/>
            <a:ext cx="342900" cy="916940"/>
          </a:xfrm>
          <a:custGeom>
            <a:avLst/>
            <a:gdLst/>
            <a:ahLst/>
            <a:cxnLst/>
            <a:rect l="l" t="t" r="r" b="b"/>
            <a:pathLst>
              <a:path w="342900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342900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342900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342900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342900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342900" h="916939">
                <a:moveTo>
                  <a:pt x="137753" y="440829"/>
                </a:move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137753" y="458216"/>
                </a:lnTo>
                <a:lnTo>
                  <a:pt x="137753" y="440829"/>
                </a:lnTo>
                <a:close/>
              </a:path>
              <a:path w="342900" h="916939">
                <a:moveTo>
                  <a:pt x="209254" y="458216"/>
                </a:moveTo>
                <a:lnTo>
                  <a:pt x="171154" y="496316"/>
                </a:lnTo>
                <a:lnTo>
                  <a:pt x="175853" y="496316"/>
                </a:lnTo>
                <a:lnTo>
                  <a:pt x="190700" y="493327"/>
                </a:lnTo>
                <a:lnTo>
                  <a:pt x="202809" y="485171"/>
                </a:lnTo>
                <a:lnTo>
                  <a:pt x="209254" y="475602"/>
                </a:lnTo>
                <a:lnTo>
                  <a:pt x="209254" y="458216"/>
                </a:lnTo>
                <a:close/>
              </a:path>
              <a:path w="342900" h="916939">
                <a:moveTo>
                  <a:pt x="209254" y="475602"/>
                </a:moveTo>
                <a:lnTo>
                  <a:pt x="202809" y="485171"/>
                </a:lnTo>
                <a:lnTo>
                  <a:pt x="190700" y="493327"/>
                </a:lnTo>
                <a:lnTo>
                  <a:pt x="175853" y="496316"/>
                </a:lnTo>
                <a:lnTo>
                  <a:pt x="209254" y="496316"/>
                </a:lnTo>
                <a:lnTo>
                  <a:pt x="209254" y="475602"/>
                </a:lnTo>
                <a:close/>
              </a:path>
              <a:path w="342900" h="916939">
                <a:moveTo>
                  <a:pt x="213953" y="420116"/>
                </a:moveTo>
                <a:lnTo>
                  <a:pt x="175853" y="420116"/>
                </a:lnTo>
                <a:lnTo>
                  <a:pt x="137753" y="458216"/>
                </a:lnTo>
                <a:lnTo>
                  <a:pt x="209254" y="458216"/>
                </a:lnTo>
                <a:lnTo>
                  <a:pt x="209254" y="475602"/>
                </a:lnTo>
                <a:lnTo>
                  <a:pt x="210964" y="473063"/>
                </a:lnTo>
                <a:lnTo>
                  <a:pt x="213953" y="458216"/>
                </a:lnTo>
                <a:lnTo>
                  <a:pt x="213953" y="420116"/>
                </a:lnTo>
                <a:close/>
              </a:path>
              <a:path w="342900" h="916939">
                <a:moveTo>
                  <a:pt x="17585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7753" y="440829"/>
                </a:lnTo>
                <a:lnTo>
                  <a:pt x="137753" y="458216"/>
                </a:lnTo>
                <a:lnTo>
                  <a:pt x="175853" y="420116"/>
                </a:lnTo>
                <a:close/>
              </a:path>
              <a:path w="342900" h="916939">
                <a:moveTo>
                  <a:pt x="213953" y="0"/>
                </a:moveTo>
                <a:lnTo>
                  <a:pt x="137753" y="0"/>
                </a:lnTo>
                <a:lnTo>
                  <a:pt x="137753" y="440829"/>
                </a:lnTo>
                <a:lnTo>
                  <a:pt x="144198" y="431260"/>
                </a:lnTo>
                <a:lnTo>
                  <a:pt x="156307" y="423104"/>
                </a:lnTo>
                <a:lnTo>
                  <a:pt x="171154" y="420116"/>
                </a:lnTo>
                <a:lnTo>
                  <a:pt x="213953" y="420116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87000" y="3016806"/>
            <a:ext cx="999744" cy="1347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01419" y="3039664"/>
            <a:ext cx="739775" cy="916940"/>
          </a:xfrm>
          <a:custGeom>
            <a:avLst/>
            <a:gdLst/>
            <a:ahLst/>
            <a:cxnLst/>
            <a:rect l="l" t="t" r="r" b="b"/>
            <a:pathLst>
              <a:path w="739775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739775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739775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739775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739775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739775" h="916939">
                <a:moveTo>
                  <a:pt x="66353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663533" y="458216"/>
                </a:lnTo>
                <a:lnTo>
                  <a:pt x="663533" y="420116"/>
                </a:lnTo>
                <a:close/>
              </a:path>
              <a:path w="739775" h="916939">
                <a:moveTo>
                  <a:pt x="209254" y="458216"/>
                </a:moveTo>
                <a:lnTo>
                  <a:pt x="171154" y="496316"/>
                </a:lnTo>
                <a:lnTo>
                  <a:pt x="209254" y="496316"/>
                </a:lnTo>
                <a:lnTo>
                  <a:pt x="209254" y="458216"/>
                </a:lnTo>
                <a:close/>
              </a:path>
              <a:path w="739775" h="916939">
                <a:moveTo>
                  <a:pt x="739733" y="420116"/>
                </a:moveTo>
                <a:lnTo>
                  <a:pt x="701633" y="420116"/>
                </a:lnTo>
                <a:lnTo>
                  <a:pt x="663533" y="458216"/>
                </a:lnTo>
                <a:lnTo>
                  <a:pt x="209254" y="458216"/>
                </a:lnTo>
                <a:lnTo>
                  <a:pt x="209254" y="496316"/>
                </a:lnTo>
                <a:lnTo>
                  <a:pt x="701633" y="496316"/>
                </a:lnTo>
                <a:lnTo>
                  <a:pt x="716480" y="493327"/>
                </a:lnTo>
                <a:lnTo>
                  <a:pt x="728589" y="485171"/>
                </a:lnTo>
                <a:lnTo>
                  <a:pt x="736744" y="473063"/>
                </a:lnTo>
                <a:lnTo>
                  <a:pt x="739733" y="458216"/>
                </a:lnTo>
                <a:lnTo>
                  <a:pt x="739733" y="420116"/>
                </a:lnTo>
                <a:close/>
              </a:path>
              <a:path w="739775" h="916939">
                <a:moveTo>
                  <a:pt x="739733" y="0"/>
                </a:moveTo>
                <a:lnTo>
                  <a:pt x="663533" y="0"/>
                </a:lnTo>
                <a:lnTo>
                  <a:pt x="663533" y="458216"/>
                </a:lnTo>
                <a:lnTo>
                  <a:pt x="701633" y="420116"/>
                </a:lnTo>
                <a:lnTo>
                  <a:pt x="739733" y="420116"/>
                </a:lnTo>
                <a:lnTo>
                  <a:pt x="73973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69295" y="304084"/>
            <a:ext cx="621792" cy="5212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601960" y="370379"/>
            <a:ext cx="1619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796272" y="660700"/>
            <a:ext cx="969263" cy="1277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10690" y="683562"/>
            <a:ext cx="709295" cy="845185"/>
          </a:xfrm>
          <a:custGeom>
            <a:avLst/>
            <a:gdLst/>
            <a:ahLst/>
            <a:cxnLst/>
            <a:rect l="l" t="t" r="r" b="b"/>
            <a:pathLst>
              <a:path w="709295" h="845185">
                <a:moveTo>
                  <a:pt x="32942" y="502816"/>
                </a:moveTo>
                <a:lnTo>
                  <a:pt x="18627" y="507746"/>
                </a:lnTo>
                <a:lnTo>
                  <a:pt x="7322" y="517775"/>
                </a:lnTo>
                <a:lnTo>
                  <a:pt x="958" y="530923"/>
                </a:lnTo>
                <a:lnTo>
                  <a:pt x="0" y="545500"/>
                </a:lnTo>
                <a:lnTo>
                  <a:pt x="4911" y="559815"/>
                </a:lnTo>
                <a:lnTo>
                  <a:pt x="171154" y="844803"/>
                </a:lnTo>
                <a:lnTo>
                  <a:pt x="215233" y="769238"/>
                </a:lnTo>
                <a:lnTo>
                  <a:pt x="133054" y="769238"/>
                </a:lnTo>
                <a:lnTo>
                  <a:pt x="133054" y="628359"/>
                </a:lnTo>
                <a:lnTo>
                  <a:pt x="70697" y="521462"/>
                </a:lnTo>
                <a:lnTo>
                  <a:pt x="60668" y="510103"/>
                </a:lnTo>
                <a:lnTo>
                  <a:pt x="47519" y="503745"/>
                </a:lnTo>
                <a:lnTo>
                  <a:pt x="32942" y="502816"/>
                </a:lnTo>
                <a:close/>
              </a:path>
              <a:path w="709295" h="845185">
                <a:moveTo>
                  <a:pt x="133054" y="628359"/>
                </a:moveTo>
                <a:lnTo>
                  <a:pt x="133054" y="769238"/>
                </a:lnTo>
                <a:lnTo>
                  <a:pt x="209254" y="769238"/>
                </a:lnTo>
                <a:lnTo>
                  <a:pt x="209254" y="750062"/>
                </a:lnTo>
                <a:lnTo>
                  <a:pt x="138261" y="750062"/>
                </a:lnTo>
                <a:lnTo>
                  <a:pt x="171154" y="693674"/>
                </a:lnTo>
                <a:lnTo>
                  <a:pt x="133054" y="628359"/>
                </a:lnTo>
                <a:close/>
              </a:path>
              <a:path w="709295" h="845185">
                <a:moveTo>
                  <a:pt x="312063" y="503745"/>
                </a:moveTo>
                <a:lnTo>
                  <a:pt x="294788" y="503745"/>
                </a:lnTo>
                <a:lnTo>
                  <a:pt x="281640" y="510103"/>
                </a:lnTo>
                <a:lnTo>
                  <a:pt x="271611" y="521462"/>
                </a:lnTo>
                <a:lnTo>
                  <a:pt x="209254" y="628359"/>
                </a:lnTo>
                <a:lnTo>
                  <a:pt x="209254" y="769238"/>
                </a:lnTo>
                <a:lnTo>
                  <a:pt x="215233" y="769238"/>
                </a:lnTo>
                <a:lnTo>
                  <a:pt x="337397" y="559815"/>
                </a:lnTo>
                <a:lnTo>
                  <a:pt x="342308" y="545500"/>
                </a:lnTo>
                <a:lnTo>
                  <a:pt x="341350" y="530923"/>
                </a:lnTo>
                <a:lnTo>
                  <a:pt x="334986" y="517775"/>
                </a:lnTo>
                <a:lnTo>
                  <a:pt x="323681" y="507746"/>
                </a:lnTo>
                <a:lnTo>
                  <a:pt x="312063" y="503745"/>
                </a:lnTo>
                <a:close/>
              </a:path>
              <a:path w="709295" h="845185">
                <a:moveTo>
                  <a:pt x="171154" y="693674"/>
                </a:moveTo>
                <a:lnTo>
                  <a:pt x="138261" y="750062"/>
                </a:lnTo>
                <a:lnTo>
                  <a:pt x="204047" y="750062"/>
                </a:lnTo>
                <a:lnTo>
                  <a:pt x="171154" y="693674"/>
                </a:lnTo>
                <a:close/>
              </a:path>
              <a:path w="709295" h="845185">
                <a:moveTo>
                  <a:pt x="209254" y="628359"/>
                </a:moveTo>
                <a:lnTo>
                  <a:pt x="171154" y="693674"/>
                </a:lnTo>
                <a:lnTo>
                  <a:pt x="204047" y="750062"/>
                </a:lnTo>
                <a:lnTo>
                  <a:pt x="209254" y="750062"/>
                </a:lnTo>
                <a:lnTo>
                  <a:pt x="209254" y="628359"/>
                </a:lnTo>
                <a:close/>
              </a:path>
              <a:path w="709295" h="845185">
                <a:moveTo>
                  <a:pt x="632545" y="384175"/>
                </a:moveTo>
                <a:lnTo>
                  <a:pt x="171154" y="384175"/>
                </a:lnTo>
                <a:lnTo>
                  <a:pt x="156307" y="387181"/>
                </a:lnTo>
                <a:lnTo>
                  <a:pt x="144198" y="395366"/>
                </a:lnTo>
                <a:lnTo>
                  <a:pt x="136042" y="407481"/>
                </a:lnTo>
                <a:lnTo>
                  <a:pt x="133054" y="422275"/>
                </a:lnTo>
                <a:lnTo>
                  <a:pt x="133054" y="628359"/>
                </a:lnTo>
                <a:lnTo>
                  <a:pt x="171154" y="693674"/>
                </a:lnTo>
                <a:lnTo>
                  <a:pt x="209254" y="628359"/>
                </a:lnTo>
                <a:lnTo>
                  <a:pt x="209254" y="460375"/>
                </a:lnTo>
                <a:lnTo>
                  <a:pt x="171154" y="460375"/>
                </a:lnTo>
                <a:lnTo>
                  <a:pt x="209254" y="422275"/>
                </a:lnTo>
                <a:lnTo>
                  <a:pt x="632545" y="422275"/>
                </a:lnTo>
                <a:lnTo>
                  <a:pt x="632545" y="384175"/>
                </a:lnTo>
                <a:close/>
              </a:path>
              <a:path w="709295" h="845185">
                <a:moveTo>
                  <a:pt x="309366" y="502816"/>
                </a:moveTo>
                <a:lnTo>
                  <a:pt x="312063" y="503745"/>
                </a:lnTo>
                <a:lnTo>
                  <a:pt x="294788" y="503745"/>
                </a:lnTo>
                <a:lnTo>
                  <a:pt x="309366" y="502816"/>
                </a:lnTo>
                <a:close/>
              </a:path>
              <a:path w="709295" h="845185">
                <a:moveTo>
                  <a:pt x="209254" y="422275"/>
                </a:moveTo>
                <a:lnTo>
                  <a:pt x="171154" y="460375"/>
                </a:lnTo>
                <a:lnTo>
                  <a:pt x="209254" y="460375"/>
                </a:lnTo>
                <a:lnTo>
                  <a:pt x="209254" y="422275"/>
                </a:lnTo>
                <a:close/>
              </a:path>
              <a:path w="709295" h="845185">
                <a:moveTo>
                  <a:pt x="708745" y="384175"/>
                </a:moveTo>
                <a:lnTo>
                  <a:pt x="670645" y="384175"/>
                </a:lnTo>
                <a:lnTo>
                  <a:pt x="632545" y="422275"/>
                </a:lnTo>
                <a:lnTo>
                  <a:pt x="209254" y="422275"/>
                </a:lnTo>
                <a:lnTo>
                  <a:pt x="209254" y="460375"/>
                </a:lnTo>
                <a:lnTo>
                  <a:pt x="670645" y="460375"/>
                </a:lnTo>
                <a:lnTo>
                  <a:pt x="685492" y="457386"/>
                </a:lnTo>
                <a:lnTo>
                  <a:pt x="697601" y="449230"/>
                </a:lnTo>
                <a:lnTo>
                  <a:pt x="705756" y="437122"/>
                </a:lnTo>
                <a:lnTo>
                  <a:pt x="708745" y="422275"/>
                </a:lnTo>
                <a:lnTo>
                  <a:pt x="708745" y="384175"/>
                </a:lnTo>
                <a:close/>
              </a:path>
              <a:path w="709295" h="845185">
                <a:moveTo>
                  <a:pt x="708745" y="0"/>
                </a:moveTo>
                <a:lnTo>
                  <a:pt x="632545" y="0"/>
                </a:lnTo>
                <a:lnTo>
                  <a:pt x="632545" y="422275"/>
                </a:lnTo>
                <a:lnTo>
                  <a:pt x="670645" y="384175"/>
                </a:lnTo>
                <a:lnTo>
                  <a:pt x="708745" y="384175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17479" y="660700"/>
            <a:ext cx="771144" cy="1277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32459" y="683562"/>
            <a:ext cx="342900" cy="845185"/>
          </a:xfrm>
          <a:custGeom>
            <a:avLst/>
            <a:gdLst/>
            <a:ahLst/>
            <a:cxnLst/>
            <a:rect l="l" t="t" r="r" b="b"/>
            <a:pathLst>
              <a:path w="342900" h="845185">
                <a:moveTo>
                  <a:pt x="32891" y="502816"/>
                </a:moveTo>
                <a:lnTo>
                  <a:pt x="18573" y="507746"/>
                </a:lnTo>
                <a:lnTo>
                  <a:pt x="7286" y="517775"/>
                </a:lnTo>
                <a:lnTo>
                  <a:pt x="952" y="530923"/>
                </a:lnTo>
                <a:lnTo>
                  <a:pt x="0" y="545500"/>
                </a:lnTo>
                <a:lnTo>
                  <a:pt x="4857" y="559815"/>
                </a:lnTo>
                <a:lnTo>
                  <a:pt x="171100" y="844803"/>
                </a:lnTo>
                <a:lnTo>
                  <a:pt x="215214" y="769238"/>
                </a:lnTo>
                <a:lnTo>
                  <a:pt x="133000" y="769238"/>
                </a:lnTo>
                <a:lnTo>
                  <a:pt x="133000" y="628141"/>
                </a:lnTo>
                <a:lnTo>
                  <a:pt x="70770" y="521462"/>
                </a:lnTo>
                <a:lnTo>
                  <a:pt x="60668" y="510103"/>
                </a:lnTo>
                <a:lnTo>
                  <a:pt x="47482" y="503745"/>
                </a:lnTo>
                <a:lnTo>
                  <a:pt x="32891" y="502816"/>
                </a:lnTo>
                <a:close/>
              </a:path>
              <a:path w="342900" h="845185">
                <a:moveTo>
                  <a:pt x="133000" y="628141"/>
                </a:moveTo>
                <a:lnTo>
                  <a:pt x="133000" y="769238"/>
                </a:lnTo>
                <a:lnTo>
                  <a:pt x="209200" y="769238"/>
                </a:lnTo>
                <a:lnTo>
                  <a:pt x="209200" y="750062"/>
                </a:lnTo>
                <a:lnTo>
                  <a:pt x="138207" y="750062"/>
                </a:lnTo>
                <a:lnTo>
                  <a:pt x="171164" y="693565"/>
                </a:lnTo>
                <a:lnTo>
                  <a:pt x="133000" y="628141"/>
                </a:lnTo>
                <a:close/>
              </a:path>
              <a:path w="342900" h="845185">
                <a:moveTo>
                  <a:pt x="309437" y="502816"/>
                </a:moveTo>
                <a:lnTo>
                  <a:pt x="271557" y="521462"/>
                </a:lnTo>
                <a:lnTo>
                  <a:pt x="209327" y="628141"/>
                </a:lnTo>
                <a:lnTo>
                  <a:pt x="209200" y="769238"/>
                </a:lnTo>
                <a:lnTo>
                  <a:pt x="215214" y="769238"/>
                </a:lnTo>
                <a:lnTo>
                  <a:pt x="337470" y="559815"/>
                </a:lnTo>
                <a:lnTo>
                  <a:pt x="342328" y="545500"/>
                </a:lnTo>
                <a:lnTo>
                  <a:pt x="341375" y="530923"/>
                </a:lnTo>
                <a:lnTo>
                  <a:pt x="335041" y="517775"/>
                </a:lnTo>
                <a:lnTo>
                  <a:pt x="323754" y="507746"/>
                </a:lnTo>
                <a:lnTo>
                  <a:pt x="309437" y="502816"/>
                </a:lnTo>
                <a:close/>
              </a:path>
              <a:path w="342900" h="845185">
                <a:moveTo>
                  <a:pt x="171164" y="693565"/>
                </a:moveTo>
                <a:lnTo>
                  <a:pt x="138207" y="750062"/>
                </a:lnTo>
                <a:lnTo>
                  <a:pt x="204120" y="750062"/>
                </a:lnTo>
                <a:lnTo>
                  <a:pt x="171164" y="693565"/>
                </a:lnTo>
                <a:close/>
              </a:path>
              <a:path w="342900" h="845185">
                <a:moveTo>
                  <a:pt x="209200" y="628359"/>
                </a:moveTo>
                <a:lnTo>
                  <a:pt x="171164" y="693565"/>
                </a:lnTo>
                <a:lnTo>
                  <a:pt x="204120" y="750062"/>
                </a:lnTo>
                <a:lnTo>
                  <a:pt x="209200" y="750062"/>
                </a:lnTo>
                <a:lnTo>
                  <a:pt x="209200" y="628359"/>
                </a:lnTo>
                <a:close/>
              </a:path>
              <a:path w="342900" h="845185">
                <a:moveTo>
                  <a:pt x="133000" y="456437"/>
                </a:moveTo>
                <a:lnTo>
                  <a:pt x="133127" y="628359"/>
                </a:lnTo>
                <a:lnTo>
                  <a:pt x="171164" y="693565"/>
                </a:lnTo>
                <a:lnTo>
                  <a:pt x="209200" y="628359"/>
                </a:lnTo>
                <a:lnTo>
                  <a:pt x="209200" y="460375"/>
                </a:lnTo>
                <a:lnTo>
                  <a:pt x="149256" y="460375"/>
                </a:lnTo>
                <a:lnTo>
                  <a:pt x="134409" y="457386"/>
                </a:lnTo>
                <a:lnTo>
                  <a:pt x="133000" y="456437"/>
                </a:lnTo>
                <a:close/>
              </a:path>
              <a:path w="342900" h="845185">
                <a:moveTo>
                  <a:pt x="133000" y="422275"/>
                </a:moveTo>
                <a:lnTo>
                  <a:pt x="133000" y="456437"/>
                </a:lnTo>
                <a:lnTo>
                  <a:pt x="134409" y="457386"/>
                </a:lnTo>
                <a:lnTo>
                  <a:pt x="149256" y="460375"/>
                </a:lnTo>
                <a:lnTo>
                  <a:pt x="171100" y="460375"/>
                </a:lnTo>
                <a:lnTo>
                  <a:pt x="133000" y="422275"/>
                </a:lnTo>
                <a:close/>
              </a:path>
              <a:path w="342900" h="845185">
                <a:moveTo>
                  <a:pt x="187356" y="388133"/>
                </a:moveTo>
                <a:lnTo>
                  <a:pt x="187356" y="422275"/>
                </a:lnTo>
                <a:lnTo>
                  <a:pt x="133000" y="422275"/>
                </a:lnTo>
                <a:lnTo>
                  <a:pt x="171100" y="460375"/>
                </a:lnTo>
                <a:lnTo>
                  <a:pt x="209200" y="460375"/>
                </a:lnTo>
                <a:lnTo>
                  <a:pt x="209200" y="422275"/>
                </a:lnTo>
                <a:lnTo>
                  <a:pt x="206212" y="407481"/>
                </a:lnTo>
                <a:lnTo>
                  <a:pt x="198056" y="395366"/>
                </a:lnTo>
                <a:lnTo>
                  <a:pt x="187356" y="388133"/>
                </a:lnTo>
                <a:close/>
              </a:path>
              <a:path w="342900" h="845185">
                <a:moveTo>
                  <a:pt x="187356" y="0"/>
                </a:moveTo>
                <a:lnTo>
                  <a:pt x="111156" y="0"/>
                </a:lnTo>
                <a:lnTo>
                  <a:pt x="111156" y="422275"/>
                </a:lnTo>
                <a:lnTo>
                  <a:pt x="114145" y="437122"/>
                </a:lnTo>
                <a:lnTo>
                  <a:pt x="122300" y="449230"/>
                </a:lnTo>
                <a:lnTo>
                  <a:pt x="133000" y="456437"/>
                </a:lnTo>
                <a:lnTo>
                  <a:pt x="133000" y="422275"/>
                </a:lnTo>
                <a:lnTo>
                  <a:pt x="187356" y="422275"/>
                </a:lnTo>
                <a:lnTo>
                  <a:pt x="149256" y="384175"/>
                </a:lnTo>
                <a:lnTo>
                  <a:pt x="187356" y="384175"/>
                </a:lnTo>
                <a:lnTo>
                  <a:pt x="187356" y="0"/>
                </a:lnTo>
                <a:close/>
              </a:path>
              <a:path w="342900" h="845185">
                <a:moveTo>
                  <a:pt x="171100" y="384175"/>
                </a:moveTo>
                <a:lnTo>
                  <a:pt x="149256" y="384175"/>
                </a:lnTo>
                <a:lnTo>
                  <a:pt x="187356" y="422275"/>
                </a:lnTo>
                <a:lnTo>
                  <a:pt x="187356" y="388133"/>
                </a:lnTo>
                <a:lnTo>
                  <a:pt x="185947" y="387181"/>
                </a:lnTo>
                <a:lnTo>
                  <a:pt x="171100" y="384175"/>
                </a:lnTo>
                <a:close/>
              </a:path>
              <a:path w="342900" h="845185">
                <a:moveTo>
                  <a:pt x="187356" y="384175"/>
                </a:moveTo>
                <a:lnTo>
                  <a:pt x="171100" y="384175"/>
                </a:lnTo>
                <a:lnTo>
                  <a:pt x="185947" y="387181"/>
                </a:lnTo>
                <a:lnTo>
                  <a:pt x="187356" y="388133"/>
                </a:lnTo>
                <a:lnTo>
                  <a:pt x="187356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97896" y="660700"/>
            <a:ext cx="1018031" cy="1277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43617" y="683562"/>
            <a:ext cx="757555" cy="845185"/>
          </a:xfrm>
          <a:custGeom>
            <a:avLst/>
            <a:gdLst/>
            <a:ahLst/>
            <a:cxnLst/>
            <a:rect l="l" t="t" r="r" b="b"/>
            <a:pathLst>
              <a:path w="757554" h="845185">
                <a:moveTo>
                  <a:pt x="447514" y="502816"/>
                </a:moveTo>
                <a:lnTo>
                  <a:pt x="433197" y="507746"/>
                </a:lnTo>
                <a:lnTo>
                  <a:pt x="421909" y="517775"/>
                </a:lnTo>
                <a:lnTo>
                  <a:pt x="415575" y="530923"/>
                </a:lnTo>
                <a:lnTo>
                  <a:pt x="414623" y="545500"/>
                </a:lnTo>
                <a:lnTo>
                  <a:pt x="419480" y="559815"/>
                </a:lnTo>
                <a:lnTo>
                  <a:pt x="585851" y="844803"/>
                </a:lnTo>
                <a:lnTo>
                  <a:pt x="629930" y="769238"/>
                </a:lnTo>
                <a:lnTo>
                  <a:pt x="547751" y="769238"/>
                </a:lnTo>
                <a:lnTo>
                  <a:pt x="547624" y="628141"/>
                </a:lnTo>
                <a:lnTo>
                  <a:pt x="485394" y="521462"/>
                </a:lnTo>
                <a:lnTo>
                  <a:pt x="475291" y="510103"/>
                </a:lnTo>
                <a:lnTo>
                  <a:pt x="462105" y="503745"/>
                </a:lnTo>
                <a:lnTo>
                  <a:pt x="447514" y="502816"/>
                </a:lnTo>
                <a:close/>
              </a:path>
              <a:path w="757554" h="845185">
                <a:moveTo>
                  <a:pt x="547751" y="628359"/>
                </a:moveTo>
                <a:lnTo>
                  <a:pt x="547751" y="769238"/>
                </a:lnTo>
                <a:lnTo>
                  <a:pt x="623951" y="769238"/>
                </a:lnTo>
                <a:lnTo>
                  <a:pt x="623951" y="750062"/>
                </a:lnTo>
                <a:lnTo>
                  <a:pt x="552830" y="750062"/>
                </a:lnTo>
                <a:lnTo>
                  <a:pt x="585787" y="693565"/>
                </a:lnTo>
                <a:lnTo>
                  <a:pt x="547751" y="628359"/>
                </a:lnTo>
                <a:close/>
              </a:path>
              <a:path w="757554" h="845185">
                <a:moveTo>
                  <a:pt x="724060" y="502816"/>
                </a:moveTo>
                <a:lnTo>
                  <a:pt x="709469" y="503745"/>
                </a:lnTo>
                <a:lnTo>
                  <a:pt x="696283" y="510103"/>
                </a:lnTo>
                <a:lnTo>
                  <a:pt x="686180" y="521462"/>
                </a:lnTo>
                <a:lnTo>
                  <a:pt x="623951" y="628141"/>
                </a:lnTo>
                <a:lnTo>
                  <a:pt x="623951" y="769238"/>
                </a:lnTo>
                <a:lnTo>
                  <a:pt x="629930" y="769238"/>
                </a:lnTo>
                <a:lnTo>
                  <a:pt x="752094" y="559815"/>
                </a:lnTo>
                <a:lnTo>
                  <a:pt x="756951" y="545500"/>
                </a:lnTo>
                <a:lnTo>
                  <a:pt x="755999" y="530923"/>
                </a:lnTo>
                <a:lnTo>
                  <a:pt x="749665" y="517775"/>
                </a:lnTo>
                <a:lnTo>
                  <a:pt x="738377" y="507746"/>
                </a:lnTo>
                <a:lnTo>
                  <a:pt x="724060" y="502816"/>
                </a:lnTo>
                <a:close/>
              </a:path>
              <a:path w="757554" h="845185">
                <a:moveTo>
                  <a:pt x="585787" y="693565"/>
                </a:moveTo>
                <a:lnTo>
                  <a:pt x="552830" y="750062"/>
                </a:lnTo>
                <a:lnTo>
                  <a:pt x="618744" y="750062"/>
                </a:lnTo>
                <a:lnTo>
                  <a:pt x="585787" y="693565"/>
                </a:lnTo>
                <a:close/>
              </a:path>
              <a:path w="757554" h="845185">
                <a:moveTo>
                  <a:pt x="623951" y="628141"/>
                </a:moveTo>
                <a:lnTo>
                  <a:pt x="585787" y="693565"/>
                </a:lnTo>
                <a:lnTo>
                  <a:pt x="618744" y="750062"/>
                </a:lnTo>
                <a:lnTo>
                  <a:pt x="623951" y="750062"/>
                </a:lnTo>
                <a:lnTo>
                  <a:pt x="623951" y="628141"/>
                </a:lnTo>
                <a:close/>
              </a:path>
              <a:path w="757554" h="845185">
                <a:moveTo>
                  <a:pt x="547751" y="422275"/>
                </a:moveTo>
                <a:lnTo>
                  <a:pt x="547751" y="628359"/>
                </a:lnTo>
                <a:lnTo>
                  <a:pt x="585787" y="693565"/>
                </a:lnTo>
                <a:lnTo>
                  <a:pt x="623824" y="628359"/>
                </a:lnTo>
                <a:lnTo>
                  <a:pt x="623951" y="460375"/>
                </a:lnTo>
                <a:lnTo>
                  <a:pt x="585851" y="460375"/>
                </a:lnTo>
                <a:lnTo>
                  <a:pt x="547751" y="422275"/>
                </a:lnTo>
                <a:close/>
              </a:path>
              <a:path w="757554" h="845185">
                <a:moveTo>
                  <a:pt x="76200" y="0"/>
                </a:moveTo>
                <a:lnTo>
                  <a:pt x="0" y="0"/>
                </a:lnTo>
                <a:lnTo>
                  <a:pt x="0" y="422275"/>
                </a:lnTo>
                <a:lnTo>
                  <a:pt x="2988" y="437122"/>
                </a:lnTo>
                <a:lnTo>
                  <a:pt x="11144" y="449230"/>
                </a:lnTo>
                <a:lnTo>
                  <a:pt x="23252" y="457386"/>
                </a:lnTo>
                <a:lnTo>
                  <a:pt x="38100" y="460375"/>
                </a:lnTo>
                <a:lnTo>
                  <a:pt x="547751" y="460375"/>
                </a:lnTo>
                <a:lnTo>
                  <a:pt x="547751" y="422275"/>
                </a:lnTo>
                <a:lnTo>
                  <a:pt x="76200" y="422275"/>
                </a:lnTo>
                <a:lnTo>
                  <a:pt x="38100" y="384175"/>
                </a:lnTo>
                <a:lnTo>
                  <a:pt x="76200" y="384175"/>
                </a:lnTo>
                <a:lnTo>
                  <a:pt x="76200" y="0"/>
                </a:lnTo>
                <a:close/>
              </a:path>
              <a:path w="757554" h="845185">
                <a:moveTo>
                  <a:pt x="585851" y="384175"/>
                </a:moveTo>
                <a:lnTo>
                  <a:pt x="76200" y="384175"/>
                </a:lnTo>
                <a:lnTo>
                  <a:pt x="76200" y="422275"/>
                </a:lnTo>
                <a:lnTo>
                  <a:pt x="547751" y="422275"/>
                </a:lnTo>
                <a:lnTo>
                  <a:pt x="585851" y="460375"/>
                </a:lnTo>
                <a:lnTo>
                  <a:pt x="623951" y="460375"/>
                </a:lnTo>
                <a:lnTo>
                  <a:pt x="623951" y="422275"/>
                </a:lnTo>
                <a:lnTo>
                  <a:pt x="620944" y="407481"/>
                </a:lnTo>
                <a:lnTo>
                  <a:pt x="612759" y="395366"/>
                </a:lnTo>
                <a:lnTo>
                  <a:pt x="600644" y="387181"/>
                </a:lnTo>
                <a:lnTo>
                  <a:pt x="585851" y="384175"/>
                </a:lnTo>
                <a:close/>
              </a:path>
              <a:path w="757554" h="845185">
                <a:moveTo>
                  <a:pt x="76200" y="384175"/>
                </a:moveTo>
                <a:lnTo>
                  <a:pt x="38100" y="384175"/>
                </a:lnTo>
                <a:lnTo>
                  <a:pt x="76200" y="422275"/>
                </a:lnTo>
                <a:lnTo>
                  <a:pt x="76200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3F9EA34E-6189-D343-B607-51EFBCB4A993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70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C16B42BC-976D-FE4A-AC8C-581E3F177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457200"/>
            <a:ext cx="8790432" cy="5867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Sort-last image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in most desktop GPUs</a:t>
            </a:r>
          </a:p>
          <a:p>
            <a:pPr lvl="2"/>
            <a:r>
              <a:rPr lang="en-US" altLang="zh-TW" dirty="0"/>
              <a:t>Minimize performance issue</a:t>
            </a:r>
          </a:p>
          <a:p>
            <a:pPr lvl="3"/>
            <a:r>
              <a:rPr lang="en-US" altLang="zh-TW" dirty="0"/>
              <a:t>Sorting cost is low</a:t>
            </a:r>
          </a:p>
          <a:p>
            <a:pPr lvl="2"/>
            <a:r>
              <a:rPr lang="en-US" altLang="zh-TW" dirty="0"/>
              <a:t>Desktop GPU has its own dedicated memory.</a:t>
            </a:r>
          </a:p>
          <a:p>
            <a:pPr lvl="3"/>
            <a:r>
              <a:rPr lang="en-US" altLang="zh-TW" dirty="0"/>
              <a:t>Graphics DRAM usually has high bandwidth with high latency.</a:t>
            </a:r>
          </a:p>
          <a:p>
            <a:pPr lvl="1"/>
            <a:r>
              <a:rPr lang="en-US" altLang="zh-TW" dirty="0"/>
              <a:t>Advantage</a:t>
            </a:r>
          </a:p>
          <a:p>
            <a:pPr lvl="2"/>
            <a:r>
              <a:rPr lang="en-US" altLang="zh-TW" dirty="0"/>
              <a:t>Full rendering pipeline without interrupt until per-fragment operation (compare to sort-middle)</a:t>
            </a:r>
          </a:p>
          <a:p>
            <a:pPr lvl="1"/>
            <a:r>
              <a:rPr lang="en-US" altLang="zh-TW" dirty="0"/>
              <a:t>Disadvantage</a:t>
            </a:r>
          </a:p>
          <a:p>
            <a:pPr lvl="2"/>
            <a:r>
              <a:rPr lang="en-US" dirty="0"/>
              <a:t>Large amount of data to be sent</a:t>
            </a:r>
          </a:p>
          <a:p>
            <a:pPr lvl="2"/>
            <a:r>
              <a:rPr lang="en-US" altLang="zh-TW" dirty="0"/>
              <a:t>Huge bandwidth requirement on frame buffer access, particularly in high resolution and anti-aliasing enable.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557-E923-644D-AEFF-7108758E14D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820656" y="1410510"/>
            <a:ext cx="1740407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7559" y="1504996"/>
            <a:ext cx="499872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30255" y="1504996"/>
            <a:ext cx="499872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09047" y="1504996"/>
            <a:ext cx="49987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70083" y="1573704"/>
            <a:ext cx="12319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534035" algn="l"/>
                <a:tab pos="1059815" algn="l"/>
              </a:tabLst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G	G	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20656" y="2108500"/>
            <a:ext cx="174040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47477" y="193933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3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5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5" y="149351"/>
                </a:lnTo>
                <a:lnTo>
                  <a:pt x="196595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47477" y="1939337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5" y="0"/>
                </a:lnTo>
                <a:lnTo>
                  <a:pt x="196595" y="149351"/>
                </a:lnTo>
                <a:lnTo>
                  <a:pt x="262127" y="149351"/>
                </a:lnTo>
                <a:lnTo>
                  <a:pt x="131063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7559" y="2221278"/>
            <a:ext cx="499872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89894" y="2275887"/>
            <a:ext cx="240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30255" y="2221278"/>
            <a:ext cx="499872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64115" y="2275887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09047" y="2221278"/>
            <a:ext cx="499872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42653" y="2275887"/>
            <a:ext cx="2400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FG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29317" y="196067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262127" y="149351"/>
                </a:moveTo>
                <a:lnTo>
                  <a:pt x="0" y="149351"/>
                </a:lnTo>
                <a:lnTo>
                  <a:pt x="131064" y="280415"/>
                </a:lnTo>
                <a:lnTo>
                  <a:pt x="262127" y="149351"/>
                </a:lnTo>
                <a:close/>
              </a:path>
              <a:path w="262254" h="280669">
                <a:moveTo>
                  <a:pt x="196596" y="0"/>
                </a:moveTo>
                <a:lnTo>
                  <a:pt x="65531" y="0"/>
                </a:lnTo>
                <a:lnTo>
                  <a:pt x="65531" y="149351"/>
                </a:lnTo>
                <a:lnTo>
                  <a:pt x="196596" y="149351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29317" y="1960672"/>
            <a:ext cx="262255" cy="280670"/>
          </a:xfrm>
          <a:custGeom>
            <a:avLst/>
            <a:gdLst/>
            <a:ahLst/>
            <a:cxnLst/>
            <a:rect l="l" t="t" r="r" b="b"/>
            <a:pathLst>
              <a:path w="262254" h="280669">
                <a:moveTo>
                  <a:pt x="0" y="149351"/>
                </a:moveTo>
                <a:lnTo>
                  <a:pt x="65531" y="149351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9351"/>
                </a:lnTo>
                <a:lnTo>
                  <a:pt x="262127" y="149351"/>
                </a:lnTo>
                <a:lnTo>
                  <a:pt x="131064" y="280415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02012" y="197591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1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1" y="147827"/>
                </a:lnTo>
                <a:lnTo>
                  <a:pt x="19888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2012" y="197591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1" y="0"/>
                </a:lnTo>
                <a:lnTo>
                  <a:pt x="198881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41380" y="247273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3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41380" y="2472738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3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51464" y="2751629"/>
            <a:ext cx="499872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091800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27207" y="2751629"/>
            <a:ext cx="499872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566019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06000" y="2751629"/>
            <a:ext cx="499872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044177" y="2808398"/>
            <a:ext cx="227329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solidFill>
                  <a:srgbClr val="4D4D4D"/>
                </a:solidFill>
                <a:latin typeface="Arial"/>
                <a:cs typeface="Arial"/>
              </a:rPr>
              <a:t>FM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523219" y="249407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265175" y="147827"/>
                </a:moveTo>
                <a:lnTo>
                  <a:pt x="0" y="147827"/>
                </a:lnTo>
                <a:lnTo>
                  <a:pt x="132588" y="280415"/>
                </a:lnTo>
                <a:lnTo>
                  <a:pt x="265175" y="147827"/>
                </a:lnTo>
                <a:close/>
              </a:path>
              <a:path w="265429" h="280669">
                <a:moveTo>
                  <a:pt x="198882" y="0"/>
                </a:moveTo>
                <a:lnTo>
                  <a:pt x="66294" y="0"/>
                </a:lnTo>
                <a:lnTo>
                  <a:pt x="66294" y="147827"/>
                </a:lnTo>
                <a:lnTo>
                  <a:pt x="198882" y="147827"/>
                </a:lnTo>
                <a:lnTo>
                  <a:pt x="19888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23219" y="2494072"/>
            <a:ext cx="265430" cy="280670"/>
          </a:xfrm>
          <a:custGeom>
            <a:avLst/>
            <a:gdLst/>
            <a:ahLst/>
            <a:cxnLst/>
            <a:rect l="l" t="t" r="r" b="b"/>
            <a:pathLst>
              <a:path w="265429" h="280669">
                <a:moveTo>
                  <a:pt x="0" y="147827"/>
                </a:moveTo>
                <a:lnTo>
                  <a:pt x="66294" y="147827"/>
                </a:lnTo>
                <a:lnTo>
                  <a:pt x="66294" y="0"/>
                </a:lnTo>
                <a:lnTo>
                  <a:pt x="198882" y="0"/>
                </a:lnTo>
                <a:lnTo>
                  <a:pt x="198882" y="147827"/>
                </a:lnTo>
                <a:lnTo>
                  <a:pt x="265175" y="147827"/>
                </a:lnTo>
                <a:lnTo>
                  <a:pt x="132588" y="280415"/>
                </a:lnTo>
                <a:lnTo>
                  <a:pt x="0" y="14782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98965" y="250931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262127" y="146303"/>
                </a:moveTo>
                <a:lnTo>
                  <a:pt x="0" y="146303"/>
                </a:lnTo>
                <a:lnTo>
                  <a:pt x="131064" y="277368"/>
                </a:lnTo>
                <a:lnTo>
                  <a:pt x="262127" y="146303"/>
                </a:lnTo>
                <a:close/>
              </a:path>
              <a:path w="262254" h="277494">
                <a:moveTo>
                  <a:pt x="196596" y="0"/>
                </a:moveTo>
                <a:lnTo>
                  <a:pt x="65531" y="0"/>
                </a:lnTo>
                <a:lnTo>
                  <a:pt x="65531" y="146303"/>
                </a:lnTo>
                <a:lnTo>
                  <a:pt x="196596" y="146303"/>
                </a:lnTo>
                <a:lnTo>
                  <a:pt x="19659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8965" y="2509313"/>
            <a:ext cx="262255" cy="277495"/>
          </a:xfrm>
          <a:custGeom>
            <a:avLst/>
            <a:gdLst/>
            <a:ahLst/>
            <a:cxnLst/>
            <a:rect l="l" t="t" r="r" b="b"/>
            <a:pathLst>
              <a:path w="262254" h="277494">
                <a:moveTo>
                  <a:pt x="0" y="146303"/>
                </a:moveTo>
                <a:lnTo>
                  <a:pt x="65531" y="146303"/>
                </a:lnTo>
                <a:lnTo>
                  <a:pt x="65531" y="0"/>
                </a:lnTo>
                <a:lnTo>
                  <a:pt x="196596" y="0"/>
                </a:lnTo>
                <a:lnTo>
                  <a:pt x="196596" y="146303"/>
                </a:lnTo>
                <a:lnTo>
                  <a:pt x="262127" y="146303"/>
                </a:lnTo>
                <a:lnTo>
                  <a:pt x="131064" y="277368"/>
                </a:lnTo>
                <a:lnTo>
                  <a:pt x="0" y="146303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6688" y="3915965"/>
            <a:ext cx="1188720" cy="521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236200" y="3984037"/>
            <a:ext cx="87439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I</a:t>
            </a:r>
            <a:r>
              <a:rPr sz="1600" spc="10" dirty="0">
                <a:solidFill>
                  <a:srgbClr val="4D4D4D"/>
                </a:solidFill>
                <a:latin typeface="Arial"/>
                <a:cs typeface="Arial"/>
              </a:rPr>
              <a:t>SP</a:t>
            </a:r>
            <a:r>
              <a:rPr sz="1600" spc="-10" dirty="0">
                <a:solidFill>
                  <a:srgbClr val="4D4D4D"/>
                </a:solidFill>
                <a:latin typeface="Arial"/>
                <a:cs typeface="Arial"/>
              </a:rPr>
              <a:t>L</a:t>
            </a:r>
            <a:r>
              <a:rPr sz="1600" spc="-11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073641" y="3016806"/>
            <a:ext cx="984503" cy="1347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9359" y="3039664"/>
            <a:ext cx="726440" cy="916940"/>
          </a:xfrm>
          <a:custGeom>
            <a:avLst/>
            <a:gdLst/>
            <a:ahLst/>
            <a:cxnLst/>
            <a:rect l="l" t="t" r="r" b="b"/>
            <a:pathLst>
              <a:path w="726440" h="916939">
                <a:moveTo>
                  <a:pt x="416579" y="574643"/>
                </a:moveTo>
                <a:lnTo>
                  <a:pt x="402208" y="579501"/>
                </a:lnTo>
                <a:lnTo>
                  <a:pt x="390921" y="589583"/>
                </a:lnTo>
                <a:lnTo>
                  <a:pt x="384587" y="602726"/>
                </a:lnTo>
                <a:lnTo>
                  <a:pt x="383635" y="617273"/>
                </a:lnTo>
                <a:lnTo>
                  <a:pt x="388493" y="631571"/>
                </a:lnTo>
                <a:lnTo>
                  <a:pt x="554862" y="916686"/>
                </a:lnTo>
                <a:lnTo>
                  <a:pt x="598996" y="840994"/>
                </a:lnTo>
                <a:lnTo>
                  <a:pt x="516762" y="840994"/>
                </a:lnTo>
                <a:lnTo>
                  <a:pt x="516636" y="699897"/>
                </a:lnTo>
                <a:lnTo>
                  <a:pt x="454405" y="593217"/>
                </a:lnTo>
                <a:lnTo>
                  <a:pt x="444321" y="581929"/>
                </a:lnTo>
                <a:lnTo>
                  <a:pt x="431164" y="575595"/>
                </a:lnTo>
                <a:lnTo>
                  <a:pt x="416579" y="574643"/>
                </a:lnTo>
                <a:close/>
              </a:path>
              <a:path w="726440" h="916939">
                <a:moveTo>
                  <a:pt x="516762" y="700114"/>
                </a:moveTo>
                <a:lnTo>
                  <a:pt x="516762" y="840994"/>
                </a:lnTo>
                <a:lnTo>
                  <a:pt x="592962" y="840994"/>
                </a:lnTo>
                <a:lnTo>
                  <a:pt x="592962" y="821817"/>
                </a:lnTo>
                <a:lnTo>
                  <a:pt x="521843" y="821817"/>
                </a:lnTo>
                <a:lnTo>
                  <a:pt x="554799" y="765320"/>
                </a:lnTo>
                <a:lnTo>
                  <a:pt x="516762" y="700114"/>
                </a:lnTo>
                <a:close/>
              </a:path>
              <a:path w="726440" h="916939">
                <a:moveTo>
                  <a:pt x="693072" y="574643"/>
                </a:moveTo>
                <a:lnTo>
                  <a:pt x="678481" y="575595"/>
                </a:lnTo>
                <a:lnTo>
                  <a:pt x="665295" y="581929"/>
                </a:lnTo>
                <a:lnTo>
                  <a:pt x="655193" y="593217"/>
                </a:lnTo>
                <a:lnTo>
                  <a:pt x="592962" y="699897"/>
                </a:lnTo>
                <a:lnTo>
                  <a:pt x="592962" y="840994"/>
                </a:lnTo>
                <a:lnTo>
                  <a:pt x="598996" y="840994"/>
                </a:lnTo>
                <a:lnTo>
                  <a:pt x="721105" y="631571"/>
                </a:lnTo>
                <a:lnTo>
                  <a:pt x="725963" y="617273"/>
                </a:lnTo>
                <a:lnTo>
                  <a:pt x="725011" y="602726"/>
                </a:lnTo>
                <a:lnTo>
                  <a:pt x="718677" y="589583"/>
                </a:lnTo>
                <a:lnTo>
                  <a:pt x="707390" y="579501"/>
                </a:lnTo>
                <a:lnTo>
                  <a:pt x="693072" y="574643"/>
                </a:lnTo>
                <a:close/>
              </a:path>
              <a:path w="726440" h="916939">
                <a:moveTo>
                  <a:pt x="554799" y="765320"/>
                </a:moveTo>
                <a:lnTo>
                  <a:pt x="521843" y="821817"/>
                </a:lnTo>
                <a:lnTo>
                  <a:pt x="587755" y="821817"/>
                </a:lnTo>
                <a:lnTo>
                  <a:pt x="554799" y="765320"/>
                </a:lnTo>
                <a:close/>
              </a:path>
              <a:path w="726440" h="916939">
                <a:moveTo>
                  <a:pt x="592962" y="699897"/>
                </a:moveTo>
                <a:lnTo>
                  <a:pt x="554799" y="765320"/>
                </a:lnTo>
                <a:lnTo>
                  <a:pt x="587755" y="821817"/>
                </a:lnTo>
                <a:lnTo>
                  <a:pt x="592962" y="821817"/>
                </a:lnTo>
                <a:lnTo>
                  <a:pt x="592962" y="699897"/>
                </a:lnTo>
                <a:close/>
              </a:path>
              <a:path w="726440" h="916939">
                <a:moveTo>
                  <a:pt x="516762" y="458216"/>
                </a:moveTo>
                <a:lnTo>
                  <a:pt x="516762" y="700114"/>
                </a:lnTo>
                <a:lnTo>
                  <a:pt x="554799" y="765320"/>
                </a:lnTo>
                <a:lnTo>
                  <a:pt x="592836" y="700114"/>
                </a:lnTo>
                <a:lnTo>
                  <a:pt x="592962" y="496316"/>
                </a:lnTo>
                <a:lnTo>
                  <a:pt x="554862" y="496316"/>
                </a:lnTo>
                <a:lnTo>
                  <a:pt x="516762" y="458216"/>
                </a:lnTo>
                <a:close/>
              </a:path>
              <a:path w="726440" h="916939">
                <a:moveTo>
                  <a:pt x="76200" y="0"/>
                </a:moveTo>
                <a:lnTo>
                  <a:pt x="0" y="0"/>
                </a:lnTo>
                <a:lnTo>
                  <a:pt x="0" y="458216"/>
                </a:lnTo>
                <a:lnTo>
                  <a:pt x="2988" y="473063"/>
                </a:lnTo>
                <a:lnTo>
                  <a:pt x="11144" y="485171"/>
                </a:lnTo>
                <a:lnTo>
                  <a:pt x="23252" y="493327"/>
                </a:lnTo>
                <a:lnTo>
                  <a:pt x="38100" y="496316"/>
                </a:lnTo>
                <a:lnTo>
                  <a:pt x="516762" y="496316"/>
                </a:lnTo>
                <a:lnTo>
                  <a:pt x="516762" y="458216"/>
                </a:lnTo>
                <a:lnTo>
                  <a:pt x="76200" y="458216"/>
                </a:lnTo>
                <a:lnTo>
                  <a:pt x="38100" y="420116"/>
                </a:lnTo>
                <a:lnTo>
                  <a:pt x="76200" y="420116"/>
                </a:lnTo>
                <a:lnTo>
                  <a:pt x="76200" y="0"/>
                </a:lnTo>
                <a:close/>
              </a:path>
              <a:path w="726440" h="916939">
                <a:moveTo>
                  <a:pt x="554862" y="420116"/>
                </a:moveTo>
                <a:lnTo>
                  <a:pt x="76200" y="420116"/>
                </a:lnTo>
                <a:lnTo>
                  <a:pt x="76200" y="458216"/>
                </a:lnTo>
                <a:lnTo>
                  <a:pt x="516762" y="458216"/>
                </a:lnTo>
                <a:lnTo>
                  <a:pt x="554862" y="496316"/>
                </a:lnTo>
                <a:lnTo>
                  <a:pt x="592962" y="496316"/>
                </a:lnTo>
                <a:lnTo>
                  <a:pt x="592962" y="458216"/>
                </a:lnTo>
                <a:lnTo>
                  <a:pt x="589956" y="443368"/>
                </a:lnTo>
                <a:lnTo>
                  <a:pt x="581771" y="431260"/>
                </a:lnTo>
                <a:lnTo>
                  <a:pt x="569656" y="423104"/>
                </a:lnTo>
                <a:lnTo>
                  <a:pt x="554862" y="420116"/>
                </a:lnTo>
                <a:close/>
              </a:path>
              <a:path w="726440" h="916939">
                <a:moveTo>
                  <a:pt x="76200" y="420116"/>
                </a:moveTo>
                <a:lnTo>
                  <a:pt x="38100" y="420116"/>
                </a:lnTo>
                <a:lnTo>
                  <a:pt x="76200" y="458216"/>
                </a:lnTo>
                <a:lnTo>
                  <a:pt x="76200" y="420116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87000" y="3016806"/>
            <a:ext cx="771144" cy="1347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01418" y="3039664"/>
            <a:ext cx="342900" cy="916940"/>
          </a:xfrm>
          <a:custGeom>
            <a:avLst/>
            <a:gdLst/>
            <a:ahLst/>
            <a:cxnLst/>
            <a:rect l="l" t="t" r="r" b="b"/>
            <a:pathLst>
              <a:path w="342900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342900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342900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342900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342900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342900" h="916939">
                <a:moveTo>
                  <a:pt x="137753" y="440829"/>
                </a:move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137753" y="458216"/>
                </a:lnTo>
                <a:lnTo>
                  <a:pt x="137753" y="440829"/>
                </a:lnTo>
                <a:close/>
              </a:path>
              <a:path w="342900" h="916939">
                <a:moveTo>
                  <a:pt x="209254" y="458216"/>
                </a:moveTo>
                <a:lnTo>
                  <a:pt x="171154" y="496316"/>
                </a:lnTo>
                <a:lnTo>
                  <a:pt x="175853" y="496316"/>
                </a:lnTo>
                <a:lnTo>
                  <a:pt x="190700" y="493327"/>
                </a:lnTo>
                <a:lnTo>
                  <a:pt x="202809" y="485171"/>
                </a:lnTo>
                <a:lnTo>
                  <a:pt x="209254" y="475602"/>
                </a:lnTo>
                <a:lnTo>
                  <a:pt x="209254" y="458216"/>
                </a:lnTo>
                <a:close/>
              </a:path>
              <a:path w="342900" h="916939">
                <a:moveTo>
                  <a:pt x="209254" y="475602"/>
                </a:moveTo>
                <a:lnTo>
                  <a:pt x="202809" y="485171"/>
                </a:lnTo>
                <a:lnTo>
                  <a:pt x="190700" y="493327"/>
                </a:lnTo>
                <a:lnTo>
                  <a:pt x="175853" y="496316"/>
                </a:lnTo>
                <a:lnTo>
                  <a:pt x="209254" y="496316"/>
                </a:lnTo>
                <a:lnTo>
                  <a:pt x="209254" y="475602"/>
                </a:lnTo>
                <a:close/>
              </a:path>
              <a:path w="342900" h="916939">
                <a:moveTo>
                  <a:pt x="213953" y="420116"/>
                </a:moveTo>
                <a:lnTo>
                  <a:pt x="175853" y="420116"/>
                </a:lnTo>
                <a:lnTo>
                  <a:pt x="137753" y="458216"/>
                </a:lnTo>
                <a:lnTo>
                  <a:pt x="209254" y="458216"/>
                </a:lnTo>
                <a:lnTo>
                  <a:pt x="209254" y="475602"/>
                </a:lnTo>
                <a:lnTo>
                  <a:pt x="210964" y="473063"/>
                </a:lnTo>
                <a:lnTo>
                  <a:pt x="213953" y="458216"/>
                </a:lnTo>
                <a:lnTo>
                  <a:pt x="213953" y="420116"/>
                </a:lnTo>
                <a:close/>
              </a:path>
              <a:path w="342900" h="916939">
                <a:moveTo>
                  <a:pt x="17585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7753" y="440829"/>
                </a:lnTo>
                <a:lnTo>
                  <a:pt x="137753" y="458216"/>
                </a:lnTo>
                <a:lnTo>
                  <a:pt x="175853" y="420116"/>
                </a:lnTo>
                <a:close/>
              </a:path>
              <a:path w="342900" h="916939">
                <a:moveTo>
                  <a:pt x="213953" y="0"/>
                </a:moveTo>
                <a:lnTo>
                  <a:pt x="137753" y="0"/>
                </a:lnTo>
                <a:lnTo>
                  <a:pt x="137753" y="440829"/>
                </a:lnTo>
                <a:lnTo>
                  <a:pt x="144198" y="431260"/>
                </a:lnTo>
                <a:lnTo>
                  <a:pt x="156307" y="423104"/>
                </a:lnTo>
                <a:lnTo>
                  <a:pt x="171154" y="420116"/>
                </a:lnTo>
                <a:lnTo>
                  <a:pt x="213953" y="420116"/>
                </a:lnTo>
                <a:lnTo>
                  <a:pt x="21395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87000" y="3016806"/>
            <a:ext cx="999744" cy="1347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01419" y="3039664"/>
            <a:ext cx="739775" cy="916940"/>
          </a:xfrm>
          <a:custGeom>
            <a:avLst/>
            <a:gdLst/>
            <a:ahLst/>
            <a:cxnLst/>
            <a:rect l="l" t="t" r="r" b="b"/>
            <a:pathLst>
              <a:path w="739775" h="916939">
                <a:moveTo>
                  <a:pt x="32942" y="574643"/>
                </a:moveTo>
                <a:lnTo>
                  <a:pt x="18627" y="579501"/>
                </a:lnTo>
                <a:lnTo>
                  <a:pt x="7322" y="589583"/>
                </a:lnTo>
                <a:lnTo>
                  <a:pt x="958" y="602726"/>
                </a:lnTo>
                <a:lnTo>
                  <a:pt x="0" y="617273"/>
                </a:lnTo>
                <a:lnTo>
                  <a:pt x="4911" y="631571"/>
                </a:lnTo>
                <a:lnTo>
                  <a:pt x="171154" y="916686"/>
                </a:lnTo>
                <a:lnTo>
                  <a:pt x="215288" y="840994"/>
                </a:lnTo>
                <a:lnTo>
                  <a:pt x="133054" y="840994"/>
                </a:lnTo>
                <a:lnTo>
                  <a:pt x="133054" y="700114"/>
                </a:lnTo>
                <a:lnTo>
                  <a:pt x="70697" y="593217"/>
                </a:lnTo>
                <a:lnTo>
                  <a:pt x="60668" y="581929"/>
                </a:lnTo>
                <a:lnTo>
                  <a:pt x="47519" y="575595"/>
                </a:lnTo>
                <a:lnTo>
                  <a:pt x="32942" y="574643"/>
                </a:lnTo>
                <a:close/>
              </a:path>
              <a:path w="739775" h="916939">
                <a:moveTo>
                  <a:pt x="133054" y="700114"/>
                </a:moveTo>
                <a:lnTo>
                  <a:pt x="133054" y="840994"/>
                </a:lnTo>
                <a:lnTo>
                  <a:pt x="209254" y="840994"/>
                </a:lnTo>
                <a:lnTo>
                  <a:pt x="209254" y="821817"/>
                </a:lnTo>
                <a:lnTo>
                  <a:pt x="138261" y="821817"/>
                </a:lnTo>
                <a:lnTo>
                  <a:pt x="171154" y="765429"/>
                </a:lnTo>
                <a:lnTo>
                  <a:pt x="133054" y="700114"/>
                </a:lnTo>
                <a:close/>
              </a:path>
              <a:path w="739775" h="916939">
                <a:moveTo>
                  <a:pt x="309366" y="574643"/>
                </a:moveTo>
                <a:lnTo>
                  <a:pt x="294788" y="575595"/>
                </a:lnTo>
                <a:lnTo>
                  <a:pt x="281640" y="581929"/>
                </a:lnTo>
                <a:lnTo>
                  <a:pt x="271611" y="593217"/>
                </a:lnTo>
                <a:lnTo>
                  <a:pt x="209254" y="700114"/>
                </a:lnTo>
                <a:lnTo>
                  <a:pt x="209254" y="840994"/>
                </a:lnTo>
                <a:lnTo>
                  <a:pt x="215288" y="840994"/>
                </a:lnTo>
                <a:lnTo>
                  <a:pt x="337397" y="631571"/>
                </a:lnTo>
                <a:lnTo>
                  <a:pt x="342308" y="617273"/>
                </a:lnTo>
                <a:lnTo>
                  <a:pt x="341350" y="602726"/>
                </a:lnTo>
                <a:lnTo>
                  <a:pt x="334986" y="589583"/>
                </a:lnTo>
                <a:lnTo>
                  <a:pt x="323681" y="579501"/>
                </a:lnTo>
                <a:lnTo>
                  <a:pt x="309366" y="574643"/>
                </a:lnTo>
                <a:close/>
              </a:path>
              <a:path w="739775" h="916939">
                <a:moveTo>
                  <a:pt x="171154" y="765429"/>
                </a:moveTo>
                <a:lnTo>
                  <a:pt x="138261" y="821817"/>
                </a:lnTo>
                <a:lnTo>
                  <a:pt x="204047" y="821817"/>
                </a:lnTo>
                <a:lnTo>
                  <a:pt x="171154" y="765429"/>
                </a:lnTo>
                <a:close/>
              </a:path>
              <a:path w="739775" h="916939">
                <a:moveTo>
                  <a:pt x="209254" y="700114"/>
                </a:moveTo>
                <a:lnTo>
                  <a:pt x="171154" y="765429"/>
                </a:lnTo>
                <a:lnTo>
                  <a:pt x="204047" y="821817"/>
                </a:lnTo>
                <a:lnTo>
                  <a:pt x="209254" y="821817"/>
                </a:lnTo>
                <a:lnTo>
                  <a:pt x="209254" y="700114"/>
                </a:lnTo>
                <a:close/>
              </a:path>
              <a:path w="739775" h="916939">
                <a:moveTo>
                  <a:pt x="663533" y="420116"/>
                </a:moveTo>
                <a:lnTo>
                  <a:pt x="171154" y="420116"/>
                </a:lnTo>
                <a:lnTo>
                  <a:pt x="156307" y="423104"/>
                </a:lnTo>
                <a:lnTo>
                  <a:pt x="144198" y="431260"/>
                </a:lnTo>
                <a:lnTo>
                  <a:pt x="136042" y="443368"/>
                </a:lnTo>
                <a:lnTo>
                  <a:pt x="133054" y="458216"/>
                </a:lnTo>
                <a:lnTo>
                  <a:pt x="133054" y="700114"/>
                </a:lnTo>
                <a:lnTo>
                  <a:pt x="171154" y="765429"/>
                </a:lnTo>
                <a:lnTo>
                  <a:pt x="209254" y="700114"/>
                </a:lnTo>
                <a:lnTo>
                  <a:pt x="209254" y="496316"/>
                </a:lnTo>
                <a:lnTo>
                  <a:pt x="171154" y="496316"/>
                </a:lnTo>
                <a:lnTo>
                  <a:pt x="209254" y="458216"/>
                </a:lnTo>
                <a:lnTo>
                  <a:pt x="663533" y="458216"/>
                </a:lnTo>
                <a:lnTo>
                  <a:pt x="663533" y="420116"/>
                </a:lnTo>
                <a:close/>
              </a:path>
              <a:path w="739775" h="916939">
                <a:moveTo>
                  <a:pt x="209254" y="458216"/>
                </a:moveTo>
                <a:lnTo>
                  <a:pt x="171154" y="496316"/>
                </a:lnTo>
                <a:lnTo>
                  <a:pt x="209254" y="496316"/>
                </a:lnTo>
                <a:lnTo>
                  <a:pt x="209254" y="458216"/>
                </a:lnTo>
                <a:close/>
              </a:path>
              <a:path w="739775" h="916939">
                <a:moveTo>
                  <a:pt x="739733" y="420116"/>
                </a:moveTo>
                <a:lnTo>
                  <a:pt x="701633" y="420116"/>
                </a:lnTo>
                <a:lnTo>
                  <a:pt x="663533" y="458216"/>
                </a:lnTo>
                <a:lnTo>
                  <a:pt x="209254" y="458216"/>
                </a:lnTo>
                <a:lnTo>
                  <a:pt x="209254" y="496316"/>
                </a:lnTo>
                <a:lnTo>
                  <a:pt x="701633" y="496316"/>
                </a:lnTo>
                <a:lnTo>
                  <a:pt x="716480" y="493327"/>
                </a:lnTo>
                <a:lnTo>
                  <a:pt x="728589" y="485171"/>
                </a:lnTo>
                <a:lnTo>
                  <a:pt x="736744" y="473063"/>
                </a:lnTo>
                <a:lnTo>
                  <a:pt x="739733" y="458216"/>
                </a:lnTo>
                <a:lnTo>
                  <a:pt x="739733" y="420116"/>
                </a:lnTo>
                <a:close/>
              </a:path>
              <a:path w="739775" h="916939">
                <a:moveTo>
                  <a:pt x="739733" y="0"/>
                </a:moveTo>
                <a:lnTo>
                  <a:pt x="663533" y="0"/>
                </a:lnTo>
                <a:lnTo>
                  <a:pt x="663533" y="458216"/>
                </a:lnTo>
                <a:lnTo>
                  <a:pt x="701633" y="420116"/>
                </a:lnTo>
                <a:lnTo>
                  <a:pt x="739733" y="420116"/>
                </a:lnTo>
                <a:lnTo>
                  <a:pt x="739733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69295" y="304084"/>
            <a:ext cx="621792" cy="5212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601960" y="370379"/>
            <a:ext cx="1619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796272" y="660700"/>
            <a:ext cx="969263" cy="1277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10690" y="683562"/>
            <a:ext cx="709295" cy="845185"/>
          </a:xfrm>
          <a:custGeom>
            <a:avLst/>
            <a:gdLst/>
            <a:ahLst/>
            <a:cxnLst/>
            <a:rect l="l" t="t" r="r" b="b"/>
            <a:pathLst>
              <a:path w="709295" h="845185">
                <a:moveTo>
                  <a:pt x="32942" y="502816"/>
                </a:moveTo>
                <a:lnTo>
                  <a:pt x="18627" y="507746"/>
                </a:lnTo>
                <a:lnTo>
                  <a:pt x="7322" y="517775"/>
                </a:lnTo>
                <a:lnTo>
                  <a:pt x="958" y="530923"/>
                </a:lnTo>
                <a:lnTo>
                  <a:pt x="0" y="545500"/>
                </a:lnTo>
                <a:lnTo>
                  <a:pt x="4911" y="559815"/>
                </a:lnTo>
                <a:lnTo>
                  <a:pt x="171154" y="844803"/>
                </a:lnTo>
                <a:lnTo>
                  <a:pt x="215233" y="769238"/>
                </a:lnTo>
                <a:lnTo>
                  <a:pt x="133054" y="769238"/>
                </a:lnTo>
                <a:lnTo>
                  <a:pt x="133054" y="628359"/>
                </a:lnTo>
                <a:lnTo>
                  <a:pt x="70697" y="521462"/>
                </a:lnTo>
                <a:lnTo>
                  <a:pt x="60668" y="510103"/>
                </a:lnTo>
                <a:lnTo>
                  <a:pt x="47519" y="503745"/>
                </a:lnTo>
                <a:lnTo>
                  <a:pt x="32942" y="502816"/>
                </a:lnTo>
                <a:close/>
              </a:path>
              <a:path w="709295" h="845185">
                <a:moveTo>
                  <a:pt x="133054" y="628359"/>
                </a:moveTo>
                <a:lnTo>
                  <a:pt x="133054" y="769238"/>
                </a:lnTo>
                <a:lnTo>
                  <a:pt x="209254" y="769238"/>
                </a:lnTo>
                <a:lnTo>
                  <a:pt x="209254" y="750062"/>
                </a:lnTo>
                <a:lnTo>
                  <a:pt x="138261" y="750062"/>
                </a:lnTo>
                <a:lnTo>
                  <a:pt x="171154" y="693674"/>
                </a:lnTo>
                <a:lnTo>
                  <a:pt x="133054" y="628359"/>
                </a:lnTo>
                <a:close/>
              </a:path>
              <a:path w="709295" h="845185">
                <a:moveTo>
                  <a:pt x="312063" y="503745"/>
                </a:moveTo>
                <a:lnTo>
                  <a:pt x="294788" y="503745"/>
                </a:lnTo>
                <a:lnTo>
                  <a:pt x="281640" y="510103"/>
                </a:lnTo>
                <a:lnTo>
                  <a:pt x="271611" y="521462"/>
                </a:lnTo>
                <a:lnTo>
                  <a:pt x="209254" y="628359"/>
                </a:lnTo>
                <a:lnTo>
                  <a:pt x="209254" y="769238"/>
                </a:lnTo>
                <a:lnTo>
                  <a:pt x="215233" y="769238"/>
                </a:lnTo>
                <a:lnTo>
                  <a:pt x="337397" y="559815"/>
                </a:lnTo>
                <a:lnTo>
                  <a:pt x="342308" y="545500"/>
                </a:lnTo>
                <a:lnTo>
                  <a:pt x="341350" y="530923"/>
                </a:lnTo>
                <a:lnTo>
                  <a:pt x="334986" y="517775"/>
                </a:lnTo>
                <a:lnTo>
                  <a:pt x="323681" y="507746"/>
                </a:lnTo>
                <a:lnTo>
                  <a:pt x="312063" y="503745"/>
                </a:lnTo>
                <a:close/>
              </a:path>
              <a:path w="709295" h="845185">
                <a:moveTo>
                  <a:pt x="171154" y="693674"/>
                </a:moveTo>
                <a:lnTo>
                  <a:pt x="138261" y="750062"/>
                </a:lnTo>
                <a:lnTo>
                  <a:pt x="204047" y="750062"/>
                </a:lnTo>
                <a:lnTo>
                  <a:pt x="171154" y="693674"/>
                </a:lnTo>
                <a:close/>
              </a:path>
              <a:path w="709295" h="845185">
                <a:moveTo>
                  <a:pt x="209254" y="628359"/>
                </a:moveTo>
                <a:lnTo>
                  <a:pt x="171154" y="693674"/>
                </a:lnTo>
                <a:lnTo>
                  <a:pt x="204047" y="750062"/>
                </a:lnTo>
                <a:lnTo>
                  <a:pt x="209254" y="750062"/>
                </a:lnTo>
                <a:lnTo>
                  <a:pt x="209254" y="628359"/>
                </a:lnTo>
                <a:close/>
              </a:path>
              <a:path w="709295" h="845185">
                <a:moveTo>
                  <a:pt x="632545" y="384175"/>
                </a:moveTo>
                <a:lnTo>
                  <a:pt x="171154" y="384175"/>
                </a:lnTo>
                <a:lnTo>
                  <a:pt x="156307" y="387181"/>
                </a:lnTo>
                <a:lnTo>
                  <a:pt x="144198" y="395366"/>
                </a:lnTo>
                <a:lnTo>
                  <a:pt x="136042" y="407481"/>
                </a:lnTo>
                <a:lnTo>
                  <a:pt x="133054" y="422275"/>
                </a:lnTo>
                <a:lnTo>
                  <a:pt x="133054" y="628359"/>
                </a:lnTo>
                <a:lnTo>
                  <a:pt x="171154" y="693674"/>
                </a:lnTo>
                <a:lnTo>
                  <a:pt x="209254" y="628359"/>
                </a:lnTo>
                <a:lnTo>
                  <a:pt x="209254" y="460375"/>
                </a:lnTo>
                <a:lnTo>
                  <a:pt x="171154" y="460375"/>
                </a:lnTo>
                <a:lnTo>
                  <a:pt x="209254" y="422275"/>
                </a:lnTo>
                <a:lnTo>
                  <a:pt x="632545" y="422275"/>
                </a:lnTo>
                <a:lnTo>
                  <a:pt x="632545" y="384175"/>
                </a:lnTo>
                <a:close/>
              </a:path>
              <a:path w="709295" h="845185">
                <a:moveTo>
                  <a:pt x="309366" y="502816"/>
                </a:moveTo>
                <a:lnTo>
                  <a:pt x="312063" y="503745"/>
                </a:lnTo>
                <a:lnTo>
                  <a:pt x="294788" y="503745"/>
                </a:lnTo>
                <a:lnTo>
                  <a:pt x="309366" y="502816"/>
                </a:lnTo>
                <a:close/>
              </a:path>
              <a:path w="709295" h="845185">
                <a:moveTo>
                  <a:pt x="209254" y="422275"/>
                </a:moveTo>
                <a:lnTo>
                  <a:pt x="171154" y="460375"/>
                </a:lnTo>
                <a:lnTo>
                  <a:pt x="209254" y="460375"/>
                </a:lnTo>
                <a:lnTo>
                  <a:pt x="209254" y="422275"/>
                </a:lnTo>
                <a:close/>
              </a:path>
              <a:path w="709295" h="845185">
                <a:moveTo>
                  <a:pt x="708745" y="384175"/>
                </a:moveTo>
                <a:lnTo>
                  <a:pt x="670645" y="384175"/>
                </a:lnTo>
                <a:lnTo>
                  <a:pt x="632545" y="422275"/>
                </a:lnTo>
                <a:lnTo>
                  <a:pt x="209254" y="422275"/>
                </a:lnTo>
                <a:lnTo>
                  <a:pt x="209254" y="460375"/>
                </a:lnTo>
                <a:lnTo>
                  <a:pt x="670645" y="460375"/>
                </a:lnTo>
                <a:lnTo>
                  <a:pt x="685492" y="457386"/>
                </a:lnTo>
                <a:lnTo>
                  <a:pt x="697601" y="449230"/>
                </a:lnTo>
                <a:lnTo>
                  <a:pt x="705756" y="437122"/>
                </a:lnTo>
                <a:lnTo>
                  <a:pt x="708745" y="422275"/>
                </a:lnTo>
                <a:lnTo>
                  <a:pt x="708745" y="384175"/>
                </a:lnTo>
                <a:close/>
              </a:path>
              <a:path w="709295" h="845185">
                <a:moveTo>
                  <a:pt x="708745" y="0"/>
                </a:moveTo>
                <a:lnTo>
                  <a:pt x="632545" y="0"/>
                </a:lnTo>
                <a:lnTo>
                  <a:pt x="632545" y="422275"/>
                </a:lnTo>
                <a:lnTo>
                  <a:pt x="670645" y="384175"/>
                </a:lnTo>
                <a:lnTo>
                  <a:pt x="708745" y="384175"/>
                </a:lnTo>
                <a:lnTo>
                  <a:pt x="708745" y="0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17479" y="660700"/>
            <a:ext cx="771144" cy="1277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32459" y="683562"/>
            <a:ext cx="342900" cy="845185"/>
          </a:xfrm>
          <a:custGeom>
            <a:avLst/>
            <a:gdLst/>
            <a:ahLst/>
            <a:cxnLst/>
            <a:rect l="l" t="t" r="r" b="b"/>
            <a:pathLst>
              <a:path w="342900" h="845185">
                <a:moveTo>
                  <a:pt x="32891" y="502816"/>
                </a:moveTo>
                <a:lnTo>
                  <a:pt x="18573" y="507746"/>
                </a:lnTo>
                <a:lnTo>
                  <a:pt x="7286" y="517775"/>
                </a:lnTo>
                <a:lnTo>
                  <a:pt x="952" y="530923"/>
                </a:lnTo>
                <a:lnTo>
                  <a:pt x="0" y="545500"/>
                </a:lnTo>
                <a:lnTo>
                  <a:pt x="4857" y="559815"/>
                </a:lnTo>
                <a:lnTo>
                  <a:pt x="171100" y="844803"/>
                </a:lnTo>
                <a:lnTo>
                  <a:pt x="215214" y="769238"/>
                </a:lnTo>
                <a:lnTo>
                  <a:pt x="133000" y="769238"/>
                </a:lnTo>
                <a:lnTo>
                  <a:pt x="133000" y="628141"/>
                </a:lnTo>
                <a:lnTo>
                  <a:pt x="70770" y="521462"/>
                </a:lnTo>
                <a:lnTo>
                  <a:pt x="60668" y="510103"/>
                </a:lnTo>
                <a:lnTo>
                  <a:pt x="47482" y="503745"/>
                </a:lnTo>
                <a:lnTo>
                  <a:pt x="32891" y="502816"/>
                </a:lnTo>
                <a:close/>
              </a:path>
              <a:path w="342900" h="845185">
                <a:moveTo>
                  <a:pt x="133000" y="628141"/>
                </a:moveTo>
                <a:lnTo>
                  <a:pt x="133000" y="769238"/>
                </a:lnTo>
                <a:lnTo>
                  <a:pt x="209200" y="769238"/>
                </a:lnTo>
                <a:lnTo>
                  <a:pt x="209200" y="750062"/>
                </a:lnTo>
                <a:lnTo>
                  <a:pt x="138207" y="750062"/>
                </a:lnTo>
                <a:lnTo>
                  <a:pt x="171164" y="693565"/>
                </a:lnTo>
                <a:lnTo>
                  <a:pt x="133000" y="628141"/>
                </a:lnTo>
                <a:close/>
              </a:path>
              <a:path w="342900" h="845185">
                <a:moveTo>
                  <a:pt x="309437" y="502816"/>
                </a:moveTo>
                <a:lnTo>
                  <a:pt x="271557" y="521462"/>
                </a:lnTo>
                <a:lnTo>
                  <a:pt x="209327" y="628141"/>
                </a:lnTo>
                <a:lnTo>
                  <a:pt x="209200" y="769238"/>
                </a:lnTo>
                <a:lnTo>
                  <a:pt x="215214" y="769238"/>
                </a:lnTo>
                <a:lnTo>
                  <a:pt x="337470" y="559815"/>
                </a:lnTo>
                <a:lnTo>
                  <a:pt x="342328" y="545500"/>
                </a:lnTo>
                <a:lnTo>
                  <a:pt x="341375" y="530923"/>
                </a:lnTo>
                <a:lnTo>
                  <a:pt x="335041" y="517775"/>
                </a:lnTo>
                <a:lnTo>
                  <a:pt x="323754" y="507746"/>
                </a:lnTo>
                <a:lnTo>
                  <a:pt x="309437" y="502816"/>
                </a:lnTo>
                <a:close/>
              </a:path>
              <a:path w="342900" h="845185">
                <a:moveTo>
                  <a:pt x="171164" y="693565"/>
                </a:moveTo>
                <a:lnTo>
                  <a:pt x="138207" y="750062"/>
                </a:lnTo>
                <a:lnTo>
                  <a:pt x="204120" y="750062"/>
                </a:lnTo>
                <a:lnTo>
                  <a:pt x="171164" y="693565"/>
                </a:lnTo>
                <a:close/>
              </a:path>
              <a:path w="342900" h="845185">
                <a:moveTo>
                  <a:pt x="209200" y="628359"/>
                </a:moveTo>
                <a:lnTo>
                  <a:pt x="171164" y="693565"/>
                </a:lnTo>
                <a:lnTo>
                  <a:pt x="204120" y="750062"/>
                </a:lnTo>
                <a:lnTo>
                  <a:pt x="209200" y="750062"/>
                </a:lnTo>
                <a:lnTo>
                  <a:pt x="209200" y="628359"/>
                </a:lnTo>
                <a:close/>
              </a:path>
              <a:path w="342900" h="845185">
                <a:moveTo>
                  <a:pt x="133000" y="456437"/>
                </a:moveTo>
                <a:lnTo>
                  <a:pt x="133127" y="628359"/>
                </a:lnTo>
                <a:lnTo>
                  <a:pt x="171164" y="693565"/>
                </a:lnTo>
                <a:lnTo>
                  <a:pt x="209200" y="628359"/>
                </a:lnTo>
                <a:lnTo>
                  <a:pt x="209200" y="460375"/>
                </a:lnTo>
                <a:lnTo>
                  <a:pt x="149256" y="460375"/>
                </a:lnTo>
                <a:lnTo>
                  <a:pt x="134409" y="457386"/>
                </a:lnTo>
                <a:lnTo>
                  <a:pt x="133000" y="456437"/>
                </a:lnTo>
                <a:close/>
              </a:path>
              <a:path w="342900" h="845185">
                <a:moveTo>
                  <a:pt x="133000" y="422275"/>
                </a:moveTo>
                <a:lnTo>
                  <a:pt x="133000" y="456437"/>
                </a:lnTo>
                <a:lnTo>
                  <a:pt x="134409" y="457386"/>
                </a:lnTo>
                <a:lnTo>
                  <a:pt x="149256" y="460375"/>
                </a:lnTo>
                <a:lnTo>
                  <a:pt x="171100" y="460375"/>
                </a:lnTo>
                <a:lnTo>
                  <a:pt x="133000" y="422275"/>
                </a:lnTo>
                <a:close/>
              </a:path>
              <a:path w="342900" h="845185">
                <a:moveTo>
                  <a:pt x="187356" y="388133"/>
                </a:moveTo>
                <a:lnTo>
                  <a:pt x="187356" y="422275"/>
                </a:lnTo>
                <a:lnTo>
                  <a:pt x="133000" y="422275"/>
                </a:lnTo>
                <a:lnTo>
                  <a:pt x="171100" y="460375"/>
                </a:lnTo>
                <a:lnTo>
                  <a:pt x="209200" y="460375"/>
                </a:lnTo>
                <a:lnTo>
                  <a:pt x="209200" y="422275"/>
                </a:lnTo>
                <a:lnTo>
                  <a:pt x="206212" y="407481"/>
                </a:lnTo>
                <a:lnTo>
                  <a:pt x="198056" y="395366"/>
                </a:lnTo>
                <a:lnTo>
                  <a:pt x="187356" y="388133"/>
                </a:lnTo>
                <a:close/>
              </a:path>
              <a:path w="342900" h="845185">
                <a:moveTo>
                  <a:pt x="187356" y="0"/>
                </a:moveTo>
                <a:lnTo>
                  <a:pt x="111156" y="0"/>
                </a:lnTo>
                <a:lnTo>
                  <a:pt x="111156" y="422275"/>
                </a:lnTo>
                <a:lnTo>
                  <a:pt x="114145" y="437122"/>
                </a:lnTo>
                <a:lnTo>
                  <a:pt x="122300" y="449230"/>
                </a:lnTo>
                <a:lnTo>
                  <a:pt x="133000" y="456437"/>
                </a:lnTo>
                <a:lnTo>
                  <a:pt x="133000" y="422275"/>
                </a:lnTo>
                <a:lnTo>
                  <a:pt x="187356" y="422275"/>
                </a:lnTo>
                <a:lnTo>
                  <a:pt x="149256" y="384175"/>
                </a:lnTo>
                <a:lnTo>
                  <a:pt x="187356" y="384175"/>
                </a:lnTo>
                <a:lnTo>
                  <a:pt x="187356" y="0"/>
                </a:lnTo>
                <a:close/>
              </a:path>
              <a:path w="342900" h="845185">
                <a:moveTo>
                  <a:pt x="171100" y="384175"/>
                </a:moveTo>
                <a:lnTo>
                  <a:pt x="149256" y="384175"/>
                </a:lnTo>
                <a:lnTo>
                  <a:pt x="187356" y="422275"/>
                </a:lnTo>
                <a:lnTo>
                  <a:pt x="187356" y="388133"/>
                </a:lnTo>
                <a:lnTo>
                  <a:pt x="185947" y="387181"/>
                </a:lnTo>
                <a:lnTo>
                  <a:pt x="171100" y="384175"/>
                </a:lnTo>
                <a:close/>
              </a:path>
              <a:path w="342900" h="845185">
                <a:moveTo>
                  <a:pt x="187356" y="384175"/>
                </a:moveTo>
                <a:lnTo>
                  <a:pt x="171100" y="384175"/>
                </a:lnTo>
                <a:lnTo>
                  <a:pt x="185947" y="387181"/>
                </a:lnTo>
                <a:lnTo>
                  <a:pt x="187356" y="388133"/>
                </a:lnTo>
                <a:lnTo>
                  <a:pt x="187356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97896" y="660700"/>
            <a:ext cx="1018031" cy="1277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43617" y="683562"/>
            <a:ext cx="757555" cy="845185"/>
          </a:xfrm>
          <a:custGeom>
            <a:avLst/>
            <a:gdLst/>
            <a:ahLst/>
            <a:cxnLst/>
            <a:rect l="l" t="t" r="r" b="b"/>
            <a:pathLst>
              <a:path w="757554" h="845185">
                <a:moveTo>
                  <a:pt x="447514" y="502816"/>
                </a:moveTo>
                <a:lnTo>
                  <a:pt x="433197" y="507746"/>
                </a:lnTo>
                <a:lnTo>
                  <a:pt x="421909" y="517775"/>
                </a:lnTo>
                <a:lnTo>
                  <a:pt x="415575" y="530923"/>
                </a:lnTo>
                <a:lnTo>
                  <a:pt x="414623" y="545500"/>
                </a:lnTo>
                <a:lnTo>
                  <a:pt x="419480" y="559815"/>
                </a:lnTo>
                <a:lnTo>
                  <a:pt x="585851" y="844803"/>
                </a:lnTo>
                <a:lnTo>
                  <a:pt x="629930" y="769238"/>
                </a:lnTo>
                <a:lnTo>
                  <a:pt x="547751" y="769238"/>
                </a:lnTo>
                <a:lnTo>
                  <a:pt x="547624" y="628141"/>
                </a:lnTo>
                <a:lnTo>
                  <a:pt x="485394" y="521462"/>
                </a:lnTo>
                <a:lnTo>
                  <a:pt x="475291" y="510103"/>
                </a:lnTo>
                <a:lnTo>
                  <a:pt x="462105" y="503745"/>
                </a:lnTo>
                <a:lnTo>
                  <a:pt x="447514" y="502816"/>
                </a:lnTo>
                <a:close/>
              </a:path>
              <a:path w="757554" h="845185">
                <a:moveTo>
                  <a:pt x="547751" y="628359"/>
                </a:moveTo>
                <a:lnTo>
                  <a:pt x="547751" y="769238"/>
                </a:lnTo>
                <a:lnTo>
                  <a:pt x="623951" y="769238"/>
                </a:lnTo>
                <a:lnTo>
                  <a:pt x="623951" y="750062"/>
                </a:lnTo>
                <a:lnTo>
                  <a:pt x="552830" y="750062"/>
                </a:lnTo>
                <a:lnTo>
                  <a:pt x="585787" y="693565"/>
                </a:lnTo>
                <a:lnTo>
                  <a:pt x="547751" y="628359"/>
                </a:lnTo>
                <a:close/>
              </a:path>
              <a:path w="757554" h="845185">
                <a:moveTo>
                  <a:pt x="724060" y="502816"/>
                </a:moveTo>
                <a:lnTo>
                  <a:pt x="709469" y="503745"/>
                </a:lnTo>
                <a:lnTo>
                  <a:pt x="696283" y="510103"/>
                </a:lnTo>
                <a:lnTo>
                  <a:pt x="686180" y="521462"/>
                </a:lnTo>
                <a:lnTo>
                  <a:pt x="623951" y="628141"/>
                </a:lnTo>
                <a:lnTo>
                  <a:pt x="623951" y="769238"/>
                </a:lnTo>
                <a:lnTo>
                  <a:pt x="629930" y="769238"/>
                </a:lnTo>
                <a:lnTo>
                  <a:pt x="752094" y="559815"/>
                </a:lnTo>
                <a:lnTo>
                  <a:pt x="756951" y="545500"/>
                </a:lnTo>
                <a:lnTo>
                  <a:pt x="755999" y="530923"/>
                </a:lnTo>
                <a:lnTo>
                  <a:pt x="749665" y="517775"/>
                </a:lnTo>
                <a:lnTo>
                  <a:pt x="738377" y="507746"/>
                </a:lnTo>
                <a:lnTo>
                  <a:pt x="724060" y="502816"/>
                </a:lnTo>
                <a:close/>
              </a:path>
              <a:path w="757554" h="845185">
                <a:moveTo>
                  <a:pt x="585787" y="693565"/>
                </a:moveTo>
                <a:lnTo>
                  <a:pt x="552830" y="750062"/>
                </a:lnTo>
                <a:lnTo>
                  <a:pt x="618744" y="750062"/>
                </a:lnTo>
                <a:lnTo>
                  <a:pt x="585787" y="693565"/>
                </a:lnTo>
                <a:close/>
              </a:path>
              <a:path w="757554" h="845185">
                <a:moveTo>
                  <a:pt x="623951" y="628141"/>
                </a:moveTo>
                <a:lnTo>
                  <a:pt x="585787" y="693565"/>
                </a:lnTo>
                <a:lnTo>
                  <a:pt x="618744" y="750062"/>
                </a:lnTo>
                <a:lnTo>
                  <a:pt x="623951" y="750062"/>
                </a:lnTo>
                <a:lnTo>
                  <a:pt x="623951" y="628141"/>
                </a:lnTo>
                <a:close/>
              </a:path>
              <a:path w="757554" h="845185">
                <a:moveTo>
                  <a:pt x="547751" y="422275"/>
                </a:moveTo>
                <a:lnTo>
                  <a:pt x="547751" y="628359"/>
                </a:lnTo>
                <a:lnTo>
                  <a:pt x="585787" y="693565"/>
                </a:lnTo>
                <a:lnTo>
                  <a:pt x="623824" y="628359"/>
                </a:lnTo>
                <a:lnTo>
                  <a:pt x="623951" y="460375"/>
                </a:lnTo>
                <a:lnTo>
                  <a:pt x="585851" y="460375"/>
                </a:lnTo>
                <a:lnTo>
                  <a:pt x="547751" y="422275"/>
                </a:lnTo>
                <a:close/>
              </a:path>
              <a:path w="757554" h="845185">
                <a:moveTo>
                  <a:pt x="76200" y="0"/>
                </a:moveTo>
                <a:lnTo>
                  <a:pt x="0" y="0"/>
                </a:lnTo>
                <a:lnTo>
                  <a:pt x="0" y="422275"/>
                </a:lnTo>
                <a:lnTo>
                  <a:pt x="2988" y="437122"/>
                </a:lnTo>
                <a:lnTo>
                  <a:pt x="11144" y="449230"/>
                </a:lnTo>
                <a:lnTo>
                  <a:pt x="23252" y="457386"/>
                </a:lnTo>
                <a:lnTo>
                  <a:pt x="38100" y="460375"/>
                </a:lnTo>
                <a:lnTo>
                  <a:pt x="547751" y="460375"/>
                </a:lnTo>
                <a:lnTo>
                  <a:pt x="547751" y="422275"/>
                </a:lnTo>
                <a:lnTo>
                  <a:pt x="76200" y="422275"/>
                </a:lnTo>
                <a:lnTo>
                  <a:pt x="38100" y="384175"/>
                </a:lnTo>
                <a:lnTo>
                  <a:pt x="76200" y="384175"/>
                </a:lnTo>
                <a:lnTo>
                  <a:pt x="76200" y="0"/>
                </a:lnTo>
                <a:close/>
              </a:path>
              <a:path w="757554" h="845185">
                <a:moveTo>
                  <a:pt x="585851" y="384175"/>
                </a:moveTo>
                <a:lnTo>
                  <a:pt x="76200" y="384175"/>
                </a:lnTo>
                <a:lnTo>
                  <a:pt x="76200" y="422275"/>
                </a:lnTo>
                <a:lnTo>
                  <a:pt x="547751" y="422275"/>
                </a:lnTo>
                <a:lnTo>
                  <a:pt x="585851" y="460375"/>
                </a:lnTo>
                <a:lnTo>
                  <a:pt x="623951" y="460375"/>
                </a:lnTo>
                <a:lnTo>
                  <a:pt x="623951" y="422275"/>
                </a:lnTo>
                <a:lnTo>
                  <a:pt x="620944" y="407481"/>
                </a:lnTo>
                <a:lnTo>
                  <a:pt x="612759" y="395366"/>
                </a:lnTo>
                <a:lnTo>
                  <a:pt x="600644" y="387181"/>
                </a:lnTo>
                <a:lnTo>
                  <a:pt x="585851" y="384175"/>
                </a:lnTo>
                <a:close/>
              </a:path>
              <a:path w="757554" h="845185">
                <a:moveTo>
                  <a:pt x="76200" y="384175"/>
                </a:moveTo>
                <a:lnTo>
                  <a:pt x="38100" y="384175"/>
                </a:lnTo>
                <a:lnTo>
                  <a:pt x="76200" y="422275"/>
                </a:lnTo>
                <a:lnTo>
                  <a:pt x="76200" y="384175"/>
                </a:lnTo>
                <a:close/>
              </a:path>
            </a:pathLst>
          </a:custGeom>
          <a:solidFill>
            <a:srgbClr val="C0C0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3F9EA34E-6189-D343-B607-51EFBCB4A993}"/>
              </a:ext>
            </a:extLst>
          </p:cNvPr>
          <p:cNvSpPr txBox="1"/>
          <p:nvPr/>
        </p:nvSpPr>
        <p:spPr>
          <a:xfrm>
            <a:off x="9904222" y="5044615"/>
            <a:ext cx="2088514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A –</a:t>
            </a:r>
            <a:r>
              <a:rPr sz="1400" spc="-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Geometry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stage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FG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generator</a:t>
            </a:r>
            <a:endParaRPr sz="1400" dirty="0">
              <a:latin typeface="Arial"/>
              <a:cs typeface="Arial"/>
            </a:endParaRPr>
          </a:p>
          <a:p>
            <a:pPr marL="12700"/>
            <a:r>
              <a:rPr sz="1400" spc="-15" dirty="0">
                <a:solidFill>
                  <a:srgbClr val="4D4D4D"/>
                </a:solidFill>
                <a:latin typeface="Arial"/>
                <a:cs typeface="Arial"/>
              </a:rPr>
              <a:t>FM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–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Fragment</a:t>
            </a:r>
            <a:r>
              <a:rPr sz="1400" spc="1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/>
                <a:cs typeface="Arial"/>
              </a:rPr>
              <a:t>merging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354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4D3DD9B-B359-2D44-B3BF-2A365860BD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spc="-5" dirty="0"/>
              <a:t>Bu</a:t>
            </a:r>
            <a:r>
              <a:rPr lang="en-US" sz="4000" dirty="0"/>
              <a:t>s</a:t>
            </a:r>
            <a:r>
              <a:rPr lang="en-US" sz="4000" spc="-5" dirty="0"/>
              <a:t>s</a:t>
            </a:r>
            <a:r>
              <a:rPr lang="en-US" sz="4000" spc="5" dirty="0"/>
              <a:t>e</a:t>
            </a:r>
            <a:r>
              <a:rPr lang="en-US" sz="4000" spc="-5" dirty="0"/>
              <a:t>s: Feed the beast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47752" y="914400"/>
            <a:ext cx="11899768" cy="1299760"/>
          </a:xfrm>
          <a:prstGeom prst="rect">
            <a:avLst/>
          </a:prstGeom>
        </p:spPr>
        <p:txBody>
          <a:bodyPr vert="horz" wrap="square" lIns="0" tIns="89535" rIns="0" bIns="0" numCol="3" rtlCol="0">
            <a:noAutofit/>
          </a:bodyPr>
          <a:lstStyle/>
          <a:p>
            <a:pPr marL="12700">
              <a:spcBef>
                <a:spcPts val="705"/>
              </a:spcBef>
              <a:buClr>
                <a:srgbClr val="0033CC"/>
              </a:buClr>
              <a:tabLst>
                <a:tab pos="357505" algn="l"/>
              </a:tabLst>
            </a:pPr>
            <a:r>
              <a:rPr sz="2800" dirty="0">
                <a:latin typeface="Arial"/>
                <a:cs typeface="Arial"/>
              </a:rPr>
              <a:t>PCI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based</a:t>
            </a:r>
            <a:r>
              <a:rPr lang="en-US" sz="2800" dirty="0">
                <a:latin typeface="Arial"/>
                <a:cs typeface="Arial"/>
              </a:rPr>
              <a:t>—o</a:t>
            </a:r>
            <a:r>
              <a:rPr sz="2800" spc="-5" dirty="0">
                <a:latin typeface="Arial"/>
                <a:cs typeface="Arial"/>
              </a:rPr>
              <a:t>ne bus shared by </a:t>
            </a:r>
            <a:r>
              <a:rPr sz="2800" spc="-10" dirty="0">
                <a:latin typeface="Arial"/>
                <a:cs typeface="Arial"/>
              </a:rPr>
              <a:t>all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traffic</a:t>
            </a:r>
            <a:r>
              <a:rPr lang="en-US" sz="2800" dirty="0">
                <a:latin typeface="Arial"/>
                <a:cs typeface="Arial"/>
              </a:rPr>
              <a:t> including GPU</a:t>
            </a:r>
          </a:p>
          <a:p>
            <a:pPr marL="12700">
              <a:spcBef>
                <a:spcPts val="710"/>
              </a:spcBef>
              <a:buClr>
                <a:srgbClr val="0033CC"/>
              </a:buClr>
              <a:tabLst>
                <a:tab pos="357505" algn="l"/>
              </a:tabLst>
            </a:pPr>
            <a:r>
              <a:rPr lang="en-US" sz="2800" dirty="0">
                <a:latin typeface="Arial"/>
                <a:cs typeface="Arial"/>
              </a:rPr>
              <a:t>AGP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Based—</a:t>
            </a:r>
            <a:r>
              <a:rPr lang="en-US" sz="2800" spc="-10" dirty="0">
                <a:latin typeface="Arial"/>
                <a:cs typeface="Arial"/>
              </a:rPr>
              <a:t>Dedicated bus </a:t>
            </a:r>
            <a:r>
              <a:rPr lang="en-US" sz="2800" dirty="0">
                <a:latin typeface="Arial"/>
                <a:cs typeface="Arial"/>
              </a:rPr>
              <a:t>for </a:t>
            </a:r>
            <a:r>
              <a:rPr lang="en-US" sz="2800" spc="-5" dirty="0">
                <a:latin typeface="Arial"/>
                <a:cs typeface="Arial"/>
              </a:rPr>
              <a:t>the</a:t>
            </a:r>
            <a:r>
              <a:rPr lang="en-US" sz="2800" spc="3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graphics cards</a:t>
            </a:r>
            <a:endParaRPr lang="en-US" sz="2800" dirty="0">
              <a:latin typeface="Arial"/>
              <a:cs typeface="Arial"/>
            </a:endParaRPr>
          </a:p>
          <a:p>
            <a:pPr marL="12700">
              <a:spcBef>
                <a:spcPts val="835"/>
              </a:spcBef>
              <a:buClr>
                <a:srgbClr val="0033CC"/>
              </a:buClr>
              <a:tabLst>
                <a:tab pos="357505" algn="l"/>
              </a:tabLst>
            </a:pPr>
            <a:r>
              <a:rPr lang="en-US" sz="2800" spc="-5" dirty="0">
                <a:latin typeface="Arial"/>
                <a:cs typeface="Arial"/>
              </a:rPr>
              <a:t>PCI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express—latest generation of dedicated bus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82597" y="2362200"/>
            <a:ext cx="3715007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4191000" y="2362200"/>
            <a:ext cx="3337488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C2212FF3-E3B1-634C-991A-98A19A94DCCE}"/>
              </a:ext>
            </a:extLst>
          </p:cNvPr>
          <p:cNvSpPr>
            <a:spLocks noChangeAspect="1"/>
          </p:cNvSpPr>
          <p:nvPr/>
        </p:nvSpPr>
        <p:spPr>
          <a:xfrm>
            <a:off x="8153400" y="2362200"/>
            <a:ext cx="3586317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18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2C1F0B-FDEB-5E4A-8F41-AE433DB99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10363200" cy="6096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Busses</a:t>
            </a:r>
          </a:p>
          <a:p>
            <a:pPr lvl="1"/>
            <a:r>
              <a:rPr lang="en-US" dirty="0"/>
              <a:t>PCI, 1993</a:t>
            </a:r>
          </a:p>
          <a:p>
            <a:pPr lvl="2"/>
            <a:r>
              <a:rPr lang="en-US" dirty="0"/>
              <a:t>33MHz/32-bit PCI bus</a:t>
            </a:r>
          </a:p>
          <a:p>
            <a:pPr lvl="2"/>
            <a:r>
              <a:rPr lang="en-US" dirty="0"/>
              <a:t>The whole bus can deliver: 133MB/second</a:t>
            </a:r>
          </a:p>
          <a:p>
            <a:pPr lvl="2"/>
            <a:r>
              <a:rPr lang="en-US" dirty="0"/>
              <a:t>Usually peaks at: 100-110MB/sec</a:t>
            </a:r>
          </a:p>
          <a:p>
            <a:pPr lvl="1"/>
            <a:r>
              <a:rPr lang="en-US" dirty="0"/>
              <a:t>AGP 1.0, 1996</a:t>
            </a:r>
          </a:p>
          <a:p>
            <a:pPr lvl="2"/>
            <a:r>
              <a:rPr lang="en-US" dirty="0"/>
              <a:t>1x, 2x – 250MB/second; 32Bit</a:t>
            </a:r>
          </a:p>
          <a:p>
            <a:pPr lvl="2"/>
            <a:r>
              <a:rPr lang="en-US" dirty="0"/>
              <a:t>Runs in full memory bus speed</a:t>
            </a:r>
          </a:p>
          <a:p>
            <a:pPr lvl="1"/>
            <a:r>
              <a:rPr lang="en-US" dirty="0"/>
              <a:t>AGP 2.0, 1998</a:t>
            </a:r>
          </a:p>
          <a:p>
            <a:pPr lvl="2"/>
            <a:r>
              <a:rPr lang="en-US" dirty="0"/>
              <a:t>4x – 266.67MHz, (4 x 66 MHz), 1066MB/second</a:t>
            </a:r>
          </a:p>
          <a:p>
            <a:pPr lvl="1"/>
            <a:r>
              <a:rPr lang="en-US" dirty="0"/>
              <a:t>AGP 3.0, 2002</a:t>
            </a:r>
          </a:p>
          <a:p>
            <a:pPr lvl="2"/>
            <a:r>
              <a:rPr lang="en-US" dirty="0"/>
              <a:t>8x – 533MHz, 2.1GB/Sec</a:t>
            </a:r>
          </a:p>
          <a:p>
            <a:pPr lvl="1"/>
            <a:r>
              <a:rPr lang="en-US" dirty="0"/>
              <a:t>PCI-Express, 2003</a:t>
            </a:r>
          </a:p>
          <a:p>
            <a:pPr lvl="2"/>
            <a:r>
              <a:rPr lang="en-US" dirty="0"/>
              <a:t>16x – 4GB/sec in each direction</a:t>
            </a:r>
          </a:p>
          <a:p>
            <a:pPr lvl="2"/>
            <a:r>
              <a:rPr lang="en-US" dirty="0"/>
              <a:t>Doesn’t share BW with other PCI-Express slots</a:t>
            </a:r>
          </a:p>
          <a:p>
            <a:pPr lvl="1"/>
            <a:r>
              <a:rPr lang="en-US" dirty="0"/>
              <a:t>PCI-Express 6.0, 2021</a:t>
            </a:r>
          </a:p>
          <a:p>
            <a:pPr lvl="2"/>
            <a:r>
              <a:rPr lang="en-US" dirty="0"/>
              <a:t>16x – 126GB/sec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4DCFA9-1690-6E40-B8CC-98126966C6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B677A6-7159-E741-9A57-C9D34DE4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066800"/>
            <a:ext cx="5268318" cy="33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3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5071DA-BEEE-9749-9CE2-100F5EBDE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827733"/>
            <a:ext cx="6172200" cy="5057955"/>
          </a:xfrm>
        </p:spPr>
        <p:txBody>
          <a:bodyPr>
            <a:normAutofit/>
          </a:bodyPr>
          <a:lstStyle/>
          <a:p>
            <a:r>
              <a:rPr lang="en-US" dirty="0"/>
              <a:t>Additional busses</a:t>
            </a:r>
          </a:p>
          <a:p>
            <a:pPr lvl="1"/>
            <a:r>
              <a:rPr lang="en-US" dirty="0"/>
              <a:t>NVIDIA SLI</a:t>
            </a:r>
          </a:p>
          <a:p>
            <a:pPr lvl="2"/>
            <a:r>
              <a:rPr lang="en-US" dirty="0"/>
              <a:t>Hooking up two or more cards so that they can work in parallel.</a:t>
            </a:r>
          </a:p>
          <a:p>
            <a:pPr lvl="2"/>
            <a:r>
              <a:rPr lang="en-US" dirty="0"/>
              <a:t>Drivers distribute workload between the cards</a:t>
            </a:r>
          </a:p>
          <a:p>
            <a:pPr lvl="2"/>
            <a:r>
              <a:rPr lang="en-US" dirty="0"/>
              <a:t>For example </a:t>
            </a:r>
          </a:p>
          <a:p>
            <a:pPr lvl="3"/>
            <a:r>
              <a:rPr lang="en-US" dirty="0"/>
              <a:t>GPU 0 renders frame 0, 2, 4, 6…</a:t>
            </a:r>
          </a:p>
          <a:p>
            <a:pPr lvl="3"/>
            <a:r>
              <a:rPr lang="en-US" dirty="0"/>
              <a:t>GPU 1 renders frame 1, 3, 5, 7…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5D8C-DFD1-3040-B400-073337A2D9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899274" y="230124"/>
            <a:ext cx="3017520" cy="3270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86600" y="3733800"/>
            <a:ext cx="4876800" cy="215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4355" y="196994"/>
            <a:ext cx="1655445" cy="716280"/>
          </a:xfrm>
          <a:custGeom>
            <a:avLst/>
            <a:gdLst/>
            <a:ahLst/>
            <a:cxnLst/>
            <a:rect l="l" t="t" r="r" b="b"/>
            <a:pathLst>
              <a:path w="1655445" h="716279">
                <a:moveTo>
                  <a:pt x="0" y="358139"/>
                </a:moveTo>
                <a:lnTo>
                  <a:pt x="9835" y="302765"/>
                </a:lnTo>
                <a:lnTo>
                  <a:pt x="38360" y="250060"/>
                </a:lnTo>
                <a:lnTo>
                  <a:pt x="84104" y="200663"/>
                </a:lnTo>
                <a:lnTo>
                  <a:pt x="145595" y="155212"/>
                </a:lnTo>
                <a:lnTo>
                  <a:pt x="181786" y="134165"/>
                </a:lnTo>
                <a:lnTo>
                  <a:pt x="221363" y="114344"/>
                </a:lnTo>
                <a:lnTo>
                  <a:pt x="264141" y="95828"/>
                </a:lnTo>
                <a:lnTo>
                  <a:pt x="309936" y="78697"/>
                </a:lnTo>
                <a:lnTo>
                  <a:pt x="358564" y="63030"/>
                </a:lnTo>
                <a:lnTo>
                  <a:pt x="409843" y="48909"/>
                </a:lnTo>
                <a:lnTo>
                  <a:pt x="463587" y="36411"/>
                </a:lnTo>
                <a:lnTo>
                  <a:pt x="519612" y="25618"/>
                </a:lnTo>
                <a:lnTo>
                  <a:pt x="577736" y="16608"/>
                </a:lnTo>
                <a:lnTo>
                  <a:pt x="637774" y="9461"/>
                </a:lnTo>
                <a:lnTo>
                  <a:pt x="699541" y="4258"/>
                </a:lnTo>
                <a:lnTo>
                  <a:pt x="762855" y="1077"/>
                </a:lnTo>
                <a:lnTo>
                  <a:pt x="827532" y="0"/>
                </a:lnTo>
                <a:lnTo>
                  <a:pt x="892208" y="1077"/>
                </a:lnTo>
                <a:lnTo>
                  <a:pt x="955522" y="4258"/>
                </a:lnTo>
                <a:lnTo>
                  <a:pt x="1017289" y="9461"/>
                </a:lnTo>
                <a:lnTo>
                  <a:pt x="1077327" y="16608"/>
                </a:lnTo>
                <a:lnTo>
                  <a:pt x="1135451" y="25618"/>
                </a:lnTo>
                <a:lnTo>
                  <a:pt x="1191476" y="36411"/>
                </a:lnTo>
                <a:lnTo>
                  <a:pt x="1245220" y="48909"/>
                </a:lnTo>
                <a:lnTo>
                  <a:pt x="1296499" y="63030"/>
                </a:lnTo>
                <a:lnTo>
                  <a:pt x="1345127" y="78697"/>
                </a:lnTo>
                <a:lnTo>
                  <a:pt x="1390922" y="95828"/>
                </a:lnTo>
                <a:lnTo>
                  <a:pt x="1433700" y="114344"/>
                </a:lnTo>
                <a:lnTo>
                  <a:pt x="1473277" y="134165"/>
                </a:lnTo>
                <a:lnTo>
                  <a:pt x="1509468" y="155212"/>
                </a:lnTo>
                <a:lnTo>
                  <a:pt x="1542090" y="177404"/>
                </a:lnTo>
                <a:lnTo>
                  <a:pt x="1595891" y="224908"/>
                </a:lnTo>
                <a:lnTo>
                  <a:pt x="1633210" y="276039"/>
                </a:lnTo>
                <a:lnTo>
                  <a:pt x="1652574" y="330158"/>
                </a:lnTo>
                <a:lnTo>
                  <a:pt x="1655064" y="358139"/>
                </a:lnTo>
                <a:lnTo>
                  <a:pt x="1652574" y="386121"/>
                </a:lnTo>
                <a:lnTo>
                  <a:pt x="1633210" y="440240"/>
                </a:lnTo>
                <a:lnTo>
                  <a:pt x="1595891" y="491371"/>
                </a:lnTo>
                <a:lnTo>
                  <a:pt x="1542090" y="538875"/>
                </a:lnTo>
                <a:lnTo>
                  <a:pt x="1509468" y="561067"/>
                </a:lnTo>
                <a:lnTo>
                  <a:pt x="1473277" y="582114"/>
                </a:lnTo>
                <a:lnTo>
                  <a:pt x="1433700" y="601935"/>
                </a:lnTo>
                <a:lnTo>
                  <a:pt x="1390922" y="620451"/>
                </a:lnTo>
                <a:lnTo>
                  <a:pt x="1345127" y="637582"/>
                </a:lnTo>
                <a:lnTo>
                  <a:pt x="1296499" y="653249"/>
                </a:lnTo>
                <a:lnTo>
                  <a:pt x="1245220" y="667370"/>
                </a:lnTo>
                <a:lnTo>
                  <a:pt x="1191476" y="679868"/>
                </a:lnTo>
                <a:lnTo>
                  <a:pt x="1135451" y="690661"/>
                </a:lnTo>
                <a:lnTo>
                  <a:pt x="1077327" y="699671"/>
                </a:lnTo>
                <a:lnTo>
                  <a:pt x="1017289" y="706818"/>
                </a:lnTo>
                <a:lnTo>
                  <a:pt x="955522" y="712021"/>
                </a:lnTo>
                <a:lnTo>
                  <a:pt x="892208" y="715202"/>
                </a:lnTo>
                <a:lnTo>
                  <a:pt x="827532" y="716279"/>
                </a:lnTo>
                <a:lnTo>
                  <a:pt x="762855" y="715202"/>
                </a:lnTo>
                <a:lnTo>
                  <a:pt x="699541" y="712021"/>
                </a:lnTo>
                <a:lnTo>
                  <a:pt x="637774" y="706818"/>
                </a:lnTo>
                <a:lnTo>
                  <a:pt x="577736" y="699671"/>
                </a:lnTo>
                <a:lnTo>
                  <a:pt x="519612" y="690661"/>
                </a:lnTo>
                <a:lnTo>
                  <a:pt x="463587" y="679868"/>
                </a:lnTo>
                <a:lnTo>
                  <a:pt x="409843" y="667370"/>
                </a:lnTo>
                <a:lnTo>
                  <a:pt x="358564" y="653249"/>
                </a:lnTo>
                <a:lnTo>
                  <a:pt x="309936" y="637582"/>
                </a:lnTo>
                <a:lnTo>
                  <a:pt x="264141" y="620451"/>
                </a:lnTo>
                <a:lnTo>
                  <a:pt x="221363" y="601935"/>
                </a:lnTo>
                <a:lnTo>
                  <a:pt x="181786" y="582114"/>
                </a:lnTo>
                <a:lnTo>
                  <a:pt x="145595" y="561067"/>
                </a:lnTo>
                <a:lnTo>
                  <a:pt x="112973" y="538875"/>
                </a:lnTo>
                <a:lnTo>
                  <a:pt x="59172" y="491371"/>
                </a:lnTo>
                <a:lnTo>
                  <a:pt x="21853" y="440240"/>
                </a:lnTo>
                <a:lnTo>
                  <a:pt x="2489" y="386121"/>
                </a:lnTo>
                <a:lnTo>
                  <a:pt x="0" y="358139"/>
                </a:lnTo>
                <a:close/>
              </a:path>
            </a:pathLst>
          </a:custGeom>
          <a:ln w="396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61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564F5-05F9-7549-8473-9E909BC99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Know your architecture</a:t>
            </a:r>
          </a:p>
          <a:p>
            <a:pPr lvl="2"/>
            <a:r>
              <a:rPr lang="en-US" dirty="0"/>
              <a:t>Optimal performance is usually tied to one platform</a:t>
            </a:r>
          </a:p>
          <a:p>
            <a:pPr lvl="2"/>
            <a:r>
              <a:rPr lang="en-US" dirty="0"/>
              <a:t>Knowing the target platform is very important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7253-47FA-7245-803A-7D08B74FAE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4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F2F245-ABBD-2D44-A8FE-E1597D1D3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Graphics Pipeline</a:t>
            </a:r>
          </a:p>
          <a:p>
            <a:pPr lvl="1"/>
            <a:r>
              <a:rPr lang="en-US" dirty="0"/>
              <a:t>We could look at the 3D rendering application as a pipeline</a:t>
            </a:r>
          </a:p>
          <a:p>
            <a:pPr lvl="2"/>
            <a:r>
              <a:rPr lang="en-US" dirty="0"/>
              <a:t>Compare to a factory assembly</a:t>
            </a:r>
          </a:p>
          <a:p>
            <a:pPr lvl="2"/>
            <a:r>
              <a:rPr lang="en-US" dirty="0"/>
              <a:t>The stages operate in parallel but are stalled until all stages are done</a:t>
            </a:r>
          </a:p>
          <a:p>
            <a:pPr lvl="2"/>
            <a:r>
              <a:rPr lang="en-US" dirty="0"/>
              <a:t>We cannot execute faster than the slowest stage which is called the bottleneck</a:t>
            </a:r>
          </a:p>
          <a:p>
            <a:pPr lvl="2"/>
            <a:r>
              <a:rPr lang="en-US" dirty="0"/>
              <a:t>The rendering process is conceptually built like a pipeline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78CD4-DDA4-8440-863D-F0EBF5047B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5FFFD6C6-4A3C-D54A-800C-5141EC95A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The Graphics</a:t>
            </a:r>
            <a:r>
              <a:rPr lang="en-US" sz="4000" spc="-10" dirty="0"/>
              <a:t> </a:t>
            </a:r>
            <a:r>
              <a:rPr lang="en-US" sz="4000" spc="-5" dirty="0"/>
              <a:t>Pipeline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424684" y="1918716"/>
            <a:ext cx="1801495" cy="1197864"/>
          </a:xfrm>
          <a:prstGeom prst="rect">
            <a:avLst/>
          </a:prstGeom>
          <a:solidFill>
            <a:srgbClr val="8080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56870">
              <a:spcBef>
                <a:spcPts val="1215"/>
              </a:spcBef>
            </a:pPr>
            <a:r>
              <a:rPr spc="-5" dirty="0">
                <a:solidFill>
                  <a:srgbClr val="FFFFCC"/>
                </a:solidFill>
                <a:latin typeface="Times New Roman"/>
                <a:cs typeface="Times New Roman"/>
              </a:rPr>
              <a:t>Application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1789" y="1918716"/>
            <a:ext cx="1945005" cy="1197864"/>
          </a:xfrm>
          <a:prstGeom prst="rect">
            <a:avLst/>
          </a:prstGeom>
          <a:solidFill>
            <a:srgbClr val="80800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518795">
              <a:spcBef>
                <a:spcPts val="1215"/>
              </a:spcBef>
            </a:pPr>
            <a:r>
              <a:rPr spc="-10" dirty="0">
                <a:solidFill>
                  <a:srgbClr val="FFFFCC"/>
                </a:solidFill>
                <a:latin typeface="Times New Roman"/>
                <a:cs typeface="Times New Roman"/>
              </a:rPr>
              <a:t>Geometry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68997" y="1918716"/>
            <a:ext cx="1945005" cy="1197864"/>
          </a:xfrm>
          <a:custGeom>
            <a:avLst/>
            <a:gdLst/>
            <a:ahLst/>
            <a:cxnLst/>
            <a:rect l="l" t="t" r="r" b="b"/>
            <a:pathLst>
              <a:path w="1945004" h="1201420">
                <a:moveTo>
                  <a:pt x="0" y="1200912"/>
                </a:moveTo>
                <a:lnTo>
                  <a:pt x="1944624" y="1200912"/>
                </a:lnTo>
                <a:lnTo>
                  <a:pt x="1944624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8997" y="1918716"/>
            <a:ext cx="1945005" cy="1201420"/>
          </a:xfrm>
          <a:custGeom>
            <a:avLst/>
            <a:gdLst/>
            <a:ahLst/>
            <a:cxnLst/>
            <a:rect l="l" t="t" r="r" b="b"/>
            <a:pathLst>
              <a:path w="1945004" h="1201420">
                <a:moveTo>
                  <a:pt x="0" y="1200912"/>
                </a:moveTo>
                <a:lnTo>
                  <a:pt x="1944624" y="1200912"/>
                </a:lnTo>
                <a:lnTo>
                  <a:pt x="1944624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7090" y="2352244"/>
            <a:ext cx="948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</a:t>
            </a:r>
            <a:r>
              <a:rPr spc="-15" dirty="0">
                <a:solidFill>
                  <a:srgbClr val="FFFFCC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st</a:t>
            </a:r>
            <a:r>
              <a:rPr spc="-15" dirty="0">
                <a:solidFill>
                  <a:srgbClr val="FFFFCC"/>
                </a:solidFill>
                <a:latin typeface="Times New Roman"/>
                <a:cs typeface="Times New Roman"/>
              </a:rPr>
              <a:t>e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ri</a:t>
            </a:r>
            <a:r>
              <a:rPr spc="-10" dirty="0">
                <a:solidFill>
                  <a:srgbClr val="FFFFCC"/>
                </a:solidFill>
                <a:latin typeface="Times New Roman"/>
                <a:cs typeface="Times New Roman"/>
              </a:rPr>
              <a:t>ze</a:t>
            </a:r>
            <a:r>
              <a:rPr dirty="0">
                <a:solidFill>
                  <a:srgbClr val="FFFFCC"/>
                </a:solidFill>
                <a:latin typeface="Times New Roman"/>
                <a:cs typeface="Times New Roman"/>
              </a:rPr>
              <a:t>r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2460" y="2351533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376809" y="0"/>
                </a:moveTo>
                <a:lnTo>
                  <a:pt x="376809" y="54101"/>
                </a:lnTo>
                <a:lnTo>
                  <a:pt x="0" y="54101"/>
                </a:lnTo>
                <a:lnTo>
                  <a:pt x="0" y="162305"/>
                </a:lnTo>
                <a:lnTo>
                  <a:pt x="376809" y="162305"/>
                </a:lnTo>
                <a:lnTo>
                  <a:pt x="376809" y="216407"/>
                </a:lnTo>
                <a:lnTo>
                  <a:pt x="502919" y="108203"/>
                </a:lnTo>
                <a:lnTo>
                  <a:pt x="376809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60" y="2351533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0" y="54101"/>
                </a:moveTo>
                <a:lnTo>
                  <a:pt x="376809" y="54101"/>
                </a:lnTo>
                <a:lnTo>
                  <a:pt x="376809" y="0"/>
                </a:lnTo>
                <a:lnTo>
                  <a:pt x="502919" y="108203"/>
                </a:lnTo>
                <a:lnTo>
                  <a:pt x="376809" y="216407"/>
                </a:lnTo>
                <a:lnTo>
                  <a:pt x="376809" y="162305"/>
                </a:lnTo>
                <a:lnTo>
                  <a:pt x="0" y="162305"/>
                </a:lnTo>
                <a:lnTo>
                  <a:pt x="0" y="5410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9667" y="2421636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376809" y="0"/>
                </a:moveTo>
                <a:lnTo>
                  <a:pt x="376809" y="54101"/>
                </a:lnTo>
                <a:lnTo>
                  <a:pt x="0" y="54101"/>
                </a:lnTo>
                <a:lnTo>
                  <a:pt x="0" y="162305"/>
                </a:lnTo>
                <a:lnTo>
                  <a:pt x="376809" y="162305"/>
                </a:lnTo>
                <a:lnTo>
                  <a:pt x="376809" y="216408"/>
                </a:lnTo>
                <a:lnTo>
                  <a:pt x="502920" y="108203"/>
                </a:lnTo>
                <a:lnTo>
                  <a:pt x="376809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49667" y="2421636"/>
            <a:ext cx="502920" cy="216535"/>
          </a:xfrm>
          <a:custGeom>
            <a:avLst/>
            <a:gdLst/>
            <a:ahLst/>
            <a:cxnLst/>
            <a:rect l="l" t="t" r="r" b="b"/>
            <a:pathLst>
              <a:path w="502920" h="216535">
                <a:moveTo>
                  <a:pt x="0" y="54101"/>
                </a:moveTo>
                <a:lnTo>
                  <a:pt x="376809" y="54101"/>
                </a:lnTo>
                <a:lnTo>
                  <a:pt x="376809" y="0"/>
                </a:lnTo>
                <a:lnTo>
                  <a:pt x="502920" y="108203"/>
                </a:lnTo>
                <a:lnTo>
                  <a:pt x="376809" y="216408"/>
                </a:lnTo>
                <a:lnTo>
                  <a:pt x="376809" y="162305"/>
                </a:lnTo>
                <a:lnTo>
                  <a:pt x="0" y="162305"/>
                </a:lnTo>
                <a:lnTo>
                  <a:pt x="0" y="54101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8636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8636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03705" y="4002024"/>
          <a:ext cx="2091054" cy="432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8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FFF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solidFill>
                      <a:srgbClr val="808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T w="9525">
                      <a:solidFill>
                        <a:srgbClr val="FFFFCC"/>
                      </a:solidFill>
                      <a:prstDash val="solid"/>
                    </a:lnT>
                    <a:solidFill>
                      <a:srgbClr val="8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1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CC"/>
                      </a:solidFill>
                      <a:prstDash val="solid"/>
                    </a:lnL>
                    <a:lnR w="9525">
                      <a:solidFill>
                        <a:srgbClr val="FFFFCC"/>
                      </a:solidFill>
                      <a:prstDash val="solid"/>
                    </a:lnR>
                    <a:lnB w="9525">
                      <a:solidFill>
                        <a:srgbClr val="FFFFCC"/>
                      </a:solidFill>
                      <a:prstDash val="solid"/>
                    </a:lnB>
                    <a:solidFill>
                      <a:srgbClr val="808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890003" y="4223003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0028" y="422300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312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7964" y="42230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88636" y="422300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60365" y="4101085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7"/>
                </a:moveTo>
                <a:lnTo>
                  <a:pt x="359663" y="216407"/>
                </a:lnTo>
                <a:lnTo>
                  <a:pt x="3596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0365" y="4101085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7"/>
                </a:moveTo>
                <a:lnTo>
                  <a:pt x="359663" y="216407"/>
                </a:lnTo>
                <a:lnTo>
                  <a:pt x="3596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830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830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034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0341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3" y="216408"/>
                </a:lnTo>
                <a:lnTo>
                  <a:pt x="3596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5741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25741" y="4006596"/>
            <a:ext cx="2091055" cy="433070"/>
          </a:xfrm>
          <a:custGeom>
            <a:avLst/>
            <a:gdLst/>
            <a:ahLst/>
            <a:cxnLst/>
            <a:rect l="l" t="t" r="r" b="b"/>
            <a:pathLst>
              <a:path w="2091054" h="433070">
                <a:moveTo>
                  <a:pt x="0" y="432815"/>
                </a:moveTo>
                <a:lnTo>
                  <a:pt x="2090927" y="432815"/>
                </a:lnTo>
                <a:lnTo>
                  <a:pt x="209092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27107" y="4223003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68741" y="4223003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5069" y="4223003"/>
            <a:ext cx="146685" cy="0"/>
          </a:xfrm>
          <a:custGeom>
            <a:avLst/>
            <a:gdLst/>
            <a:ahLst/>
            <a:cxnLst/>
            <a:rect l="l" t="t" r="r" b="b"/>
            <a:pathLst>
              <a:path w="146684">
                <a:moveTo>
                  <a:pt x="0" y="0"/>
                </a:moveTo>
                <a:lnTo>
                  <a:pt x="1463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25741" y="4223003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97468" y="4110228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97468" y="4070604"/>
            <a:ext cx="280670" cy="79375"/>
          </a:xfrm>
          <a:custGeom>
            <a:avLst/>
            <a:gdLst/>
            <a:ahLst/>
            <a:cxnLst/>
            <a:rect l="l" t="t" r="r" b="b"/>
            <a:pathLst>
              <a:path w="280670" h="79375">
                <a:moveTo>
                  <a:pt x="0" y="79248"/>
                </a:moveTo>
                <a:lnTo>
                  <a:pt x="280416" y="79248"/>
                </a:lnTo>
                <a:lnTo>
                  <a:pt x="280416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85405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85405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67444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67444" y="4104133"/>
            <a:ext cx="360045" cy="216535"/>
          </a:xfrm>
          <a:custGeom>
            <a:avLst/>
            <a:gdLst/>
            <a:ahLst/>
            <a:cxnLst/>
            <a:rect l="l" t="t" r="r" b="b"/>
            <a:pathLst>
              <a:path w="360045" h="216535">
                <a:moveTo>
                  <a:pt x="0" y="216408"/>
                </a:moveTo>
                <a:lnTo>
                  <a:pt x="359664" y="216408"/>
                </a:lnTo>
                <a:lnTo>
                  <a:pt x="3596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91372" y="4223003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91372" y="4183380"/>
            <a:ext cx="277495" cy="79375"/>
          </a:xfrm>
          <a:custGeom>
            <a:avLst/>
            <a:gdLst/>
            <a:ahLst/>
            <a:cxnLst/>
            <a:rect l="l" t="t" r="r" b="b"/>
            <a:pathLst>
              <a:path w="277495" h="79375">
                <a:moveTo>
                  <a:pt x="0" y="79248"/>
                </a:moveTo>
                <a:lnTo>
                  <a:pt x="277368" y="79248"/>
                </a:lnTo>
                <a:lnTo>
                  <a:pt x="27736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94420" y="4341876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79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94420" y="4302253"/>
            <a:ext cx="277495" cy="79375"/>
          </a:xfrm>
          <a:custGeom>
            <a:avLst/>
            <a:gdLst/>
            <a:ahLst/>
            <a:cxnLst/>
            <a:rect l="l" t="t" r="r" b="b"/>
            <a:pathLst>
              <a:path w="277495" h="79375">
                <a:moveTo>
                  <a:pt x="0" y="79248"/>
                </a:moveTo>
                <a:lnTo>
                  <a:pt x="277368" y="79248"/>
                </a:lnTo>
                <a:lnTo>
                  <a:pt x="27736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9143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18219" y="421995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872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18219" y="4338828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47988" y="4104132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872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0932" y="43357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51035" y="4223004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115824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74836" y="4104132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0" y="0"/>
                </a:moveTo>
                <a:lnTo>
                  <a:pt x="70104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18219" y="4101085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115824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18219" y="4110228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08277" y="3144012"/>
            <a:ext cx="216535" cy="862965"/>
          </a:xfrm>
          <a:custGeom>
            <a:avLst/>
            <a:gdLst/>
            <a:ahLst/>
            <a:cxnLst/>
            <a:rect l="l" t="t" r="r" b="b"/>
            <a:pathLst>
              <a:path w="216534" h="862964">
                <a:moveTo>
                  <a:pt x="216408" y="0"/>
                </a:moveTo>
                <a:lnTo>
                  <a:pt x="0" y="862583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26052" y="3070860"/>
            <a:ext cx="70485" cy="935990"/>
          </a:xfrm>
          <a:custGeom>
            <a:avLst/>
            <a:gdLst/>
            <a:ahLst/>
            <a:cxnLst/>
            <a:rect l="l" t="t" r="r" b="b"/>
            <a:pathLst>
              <a:path w="70485" h="935989">
                <a:moveTo>
                  <a:pt x="0" y="0"/>
                </a:moveTo>
                <a:lnTo>
                  <a:pt x="70104" y="9357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88635" y="3144011"/>
            <a:ext cx="73660" cy="935990"/>
          </a:xfrm>
          <a:custGeom>
            <a:avLst/>
            <a:gdLst/>
            <a:ahLst/>
            <a:cxnLst/>
            <a:rect l="l" t="t" r="r" b="b"/>
            <a:pathLst>
              <a:path w="73660" h="935989">
                <a:moveTo>
                  <a:pt x="73151" y="0"/>
                </a:moveTo>
                <a:lnTo>
                  <a:pt x="0" y="9357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06412" y="3070860"/>
            <a:ext cx="70485" cy="935990"/>
          </a:xfrm>
          <a:custGeom>
            <a:avLst/>
            <a:gdLst/>
            <a:ahLst/>
            <a:cxnLst/>
            <a:rect l="l" t="t" r="r" b="b"/>
            <a:pathLst>
              <a:path w="70485" h="935989">
                <a:moveTo>
                  <a:pt x="0" y="0"/>
                </a:moveTo>
                <a:lnTo>
                  <a:pt x="70103" y="935735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25740" y="3144011"/>
            <a:ext cx="143510" cy="935990"/>
          </a:xfrm>
          <a:custGeom>
            <a:avLst/>
            <a:gdLst/>
            <a:ahLst/>
            <a:cxnLst/>
            <a:rect l="l" t="t" r="r" b="b"/>
            <a:pathLst>
              <a:path w="143510" h="935989">
                <a:moveTo>
                  <a:pt x="143256" y="0"/>
                </a:moveTo>
                <a:lnTo>
                  <a:pt x="0" y="935736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13619" y="3070860"/>
            <a:ext cx="0" cy="935990"/>
          </a:xfrm>
          <a:custGeom>
            <a:avLst/>
            <a:gdLst/>
            <a:ahLst/>
            <a:cxnLst/>
            <a:rect l="l" t="t" r="r" b="b"/>
            <a:pathLst>
              <a:path h="935989">
                <a:moveTo>
                  <a:pt x="0" y="0"/>
                </a:moveTo>
                <a:lnTo>
                  <a:pt x="0" y="9357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43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C963DB-4FF3-4A4A-AFA0-E4732CCE4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”real” Virtual Reality</a:t>
            </a:r>
          </a:p>
          <a:p>
            <a:pPr lvl="1"/>
            <a:r>
              <a:rPr lang="en-US" dirty="0"/>
              <a:t>What does it take to create a virtual world indistinguishable from the real, in the visual sense?</a:t>
            </a:r>
          </a:p>
          <a:p>
            <a:pPr lvl="2"/>
            <a:r>
              <a:rPr lang="en-US" b="1" i="1" dirty="0"/>
              <a:t>80 million polygons/frame is threshold of “reality”, a sufficiently rich approximation that audiences cease to be concerned about its authenticity.</a:t>
            </a:r>
          </a:p>
          <a:p>
            <a:pPr lvl="3"/>
            <a:r>
              <a:rPr lang="en-US" dirty="0"/>
              <a:t>Prediction from </a:t>
            </a:r>
            <a:r>
              <a:rPr lang="en-US" dirty="0" err="1"/>
              <a:t>Alvy</a:t>
            </a:r>
            <a:r>
              <a:rPr lang="en-US" dirty="0"/>
              <a:t> Ray Smith, (Microsoft Graphics Guru) Co-founder of Pixar</a:t>
            </a:r>
          </a:p>
          <a:p>
            <a:pPr lvl="2"/>
            <a:r>
              <a:rPr lang="en-US" dirty="0"/>
              <a:t>80M </a:t>
            </a:r>
            <a:r>
              <a:rPr lang="en-US" dirty="0" err="1"/>
              <a:t>ppf</a:t>
            </a:r>
            <a:r>
              <a:rPr lang="en-US" dirty="0"/>
              <a:t> * 60 fps = 4.8 </a:t>
            </a:r>
            <a:r>
              <a:rPr lang="en-US" dirty="0" err="1"/>
              <a:t>Gpolygons</a:t>
            </a:r>
            <a:r>
              <a:rPr lang="en-US" dirty="0"/>
              <a:t>/second</a:t>
            </a:r>
          </a:p>
          <a:p>
            <a:pPr lvl="1"/>
            <a:r>
              <a:rPr lang="en-US" dirty="0"/>
              <a:t>Nvidia GeForce Titan RTX </a:t>
            </a:r>
          </a:p>
          <a:p>
            <a:pPr lvl="2"/>
            <a:r>
              <a:rPr lang="en-US" dirty="0"/>
              <a:t>Conventional: 170 </a:t>
            </a:r>
            <a:r>
              <a:rPr lang="en-US" dirty="0" err="1"/>
              <a:t>Gpixels</a:t>
            </a:r>
            <a:r>
              <a:rPr lang="en-US" dirty="0"/>
              <a:t>/second</a:t>
            </a:r>
          </a:p>
          <a:p>
            <a:pPr lvl="2"/>
            <a:r>
              <a:rPr lang="en-US" dirty="0"/>
              <a:t>Ray-tracing: 11 Brays/second</a:t>
            </a:r>
          </a:p>
          <a:p>
            <a:pPr lvl="2"/>
            <a:r>
              <a:rPr lang="en-US" dirty="0"/>
              <a:t>4K Resolution: 3840x2160=8.3Million pixels</a:t>
            </a:r>
          </a:p>
          <a:p>
            <a:pPr lvl="1"/>
            <a:r>
              <a:rPr lang="en-US" dirty="0"/>
              <a:t>So, we’re approaching/surpassing the reality threshold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931985-30CA-6B43-AFD4-1442B067BC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9601200" y="3810000"/>
            <a:ext cx="1298448" cy="180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395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5E6BE6-AA64-2D4A-ACF2-A4481CEFC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Graphics Pipeline</a:t>
            </a:r>
          </a:p>
          <a:p>
            <a:pPr lvl="1"/>
            <a:r>
              <a:rPr lang="en-US" dirty="0"/>
              <a:t>Data will be pushed through the stages of the pipeline</a:t>
            </a:r>
          </a:p>
          <a:p>
            <a:pPr lvl="1"/>
            <a:r>
              <a:rPr lang="en-US" u="sng" dirty="0"/>
              <a:t>The slowest stage will determine the rendering speed, expressed in frames per second.</a:t>
            </a:r>
          </a:p>
          <a:p>
            <a:pPr lvl="1"/>
            <a:r>
              <a:rPr lang="en-US" dirty="0"/>
              <a:t>Each stage can be further parallelized</a:t>
            </a:r>
          </a:p>
          <a:p>
            <a:pPr lvl="2"/>
            <a:r>
              <a:rPr lang="en-US" dirty="0"/>
              <a:t>Compare to description of NVIDIA hardware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68EF0-DF8F-2A4B-96F8-D82D24C1FE0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29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ABD1B0-9B93-7E44-ADD3-F6898CC9B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 stage</a:t>
            </a:r>
          </a:p>
          <a:p>
            <a:pPr lvl="1"/>
            <a:r>
              <a:rPr lang="en-US" dirty="0"/>
              <a:t>User have full control over this stage as it is executed in software</a:t>
            </a:r>
          </a:p>
          <a:p>
            <a:pPr lvl="2"/>
            <a:r>
              <a:rPr lang="en-US" dirty="0"/>
              <a:t>Input – User interaction, Simulations</a:t>
            </a:r>
          </a:p>
          <a:p>
            <a:pPr lvl="2"/>
            <a:r>
              <a:rPr lang="en-US" dirty="0"/>
              <a:t>Output – Object transform, View transform, rendering primitives</a:t>
            </a:r>
          </a:p>
          <a:p>
            <a:pPr lvl="1"/>
            <a:r>
              <a:rPr lang="en-US" dirty="0"/>
              <a:t>Reads input on</a:t>
            </a:r>
          </a:p>
          <a:p>
            <a:pPr lvl="2"/>
            <a:r>
              <a:rPr lang="en-US" dirty="0"/>
              <a:t>From devices</a:t>
            </a:r>
          </a:p>
          <a:p>
            <a:pPr lvl="2"/>
            <a:r>
              <a:rPr lang="en-US" dirty="0"/>
              <a:t>From the user</a:t>
            </a:r>
          </a:p>
          <a:p>
            <a:pPr lvl="2"/>
            <a:r>
              <a:rPr lang="en-US" dirty="0"/>
              <a:t>From the Network</a:t>
            </a:r>
          </a:p>
          <a:p>
            <a:pPr lvl="1"/>
            <a:r>
              <a:rPr lang="en-US" dirty="0"/>
              <a:t>The simulation that drives the application</a:t>
            </a:r>
          </a:p>
          <a:p>
            <a:pPr lvl="2"/>
            <a:r>
              <a:rPr lang="en-US" dirty="0"/>
              <a:t>Physics, AI, collision detection, animation</a:t>
            </a:r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Complexity of simulation, simulation size (Number of objects)</a:t>
            </a:r>
          </a:p>
          <a:p>
            <a:pPr lvl="2"/>
            <a:r>
              <a:rPr lang="en-US" dirty="0"/>
              <a:t>Reading from slow devices, network etc...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FAADC-FA3C-224E-BEC1-3FCCCD1952F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9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D556DA4-FD7A-5A48-8F0E-FC9CADDFE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stage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Number of lights, geometry complexity, shader complexity, effect complexity, etc.</a:t>
            </a:r>
          </a:p>
          <a:p>
            <a:pPr lvl="1"/>
            <a:r>
              <a:rPr lang="en-US" dirty="0"/>
              <a:t>Find bottleneck by using a profiler and/or disabling various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7CE31-7719-E949-A72A-7E071689BD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2054351" y="2154936"/>
            <a:ext cx="1310640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2148840"/>
            <a:ext cx="1344168" cy="5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5772" y="2086355"/>
            <a:ext cx="1295400" cy="47384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53365" marR="107950" indent="-143510">
              <a:spcBef>
                <a:spcPts val="335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Model </a:t>
            </a: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&amp;</a:t>
            </a:r>
            <a:r>
              <a:rPr sz="1400" spc="-65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View</a:t>
            </a:r>
            <a:r>
              <a:rPr lang="en-US" sz="1400" spc="-5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CC"/>
                </a:solidFill>
                <a:latin typeface="Tahoma"/>
                <a:cs typeface="Tahoma"/>
              </a:rPr>
              <a:t>Transform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0752" y="2261616"/>
            <a:ext cx="1310639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6679" y="2258569"/>
            <a:ext cx="932688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62172" y="2193035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87655">
              <a:spcBef>
                <a:spcPts val="350"/>
              </a:spcBef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Lightning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07153" y="2270760"/>
            <a:ext cx="1310639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2600" y="2267713"/>
            <a:ext cx="996696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38571" y="2202179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57810">
              <a:spcBef>
                <a:spcPts val="350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Projection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3552" y="2261616"/>
            <a:ext cx="1310640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8248" y="2258569"/>
            <a:ext cx="835151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4971" y="2193035"/>
            <a:ext cx="1295400" cy="260328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37820">
              <a:spcBef>
                <a:spcPts val="350"/>
              </a:spcBef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Clipping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59952" y="2145791"/>
            <a:ext cx="1310640" cy="539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3311" y="2139696"/>
            <a:ext cx="877824" cy="594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91371" y="2077213"/>
            <a:ext cx="1295400" cy="473847"/>
          </a:xfrm>
          <a:prstGeom prst="rect">
            <a:avLst/>
          </a:prstGeom>
          <a:solidFill>
            <a:srgbClr val="4D4D4D"/>
          </a:solidFill>
          <a:ln w="9144">
            <a:solidFill>
              <a:srgbClr val="FFFFCC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algn="ctr">
              <a:spcBef>
                <a:spcPts val="334"/>
              </a:spcBef>
            </a:pPr>
            <a:r>
              <a:rPr sz="1400" spc="-5" dirty="0">
                <a:solidFill>
                  <a:srgbClr val="FFFFCC"/>
                </a:solidFill>
                <a:latin typeface="Tahoma"/>
                <a:cs typeface="Tahoma"/>
              </a:rPr>
              <a:t>Screen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CC"/>
                </a:solidFill>
                <a:latin typeface="Tahoma"/>
                <a:cs typeface="Tahoma"/>
              </a:rPr>
              <a:t>Mapping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06139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69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6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6139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69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6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825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5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5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5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589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153162" y="0"/>
                </a:moveTo>
                <a:lnTo>
                  <a:pt x="153162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53162" y="246887"/>
                </a:lnTo>
                <a:lnTo>
                  <a:pt x="153162" y="329183"/>
                </a:lnTo>
                <a:lnTo>
                  <a:pt x="204215" y="164591"/>
                </a:lnTo>
                <a:lnTo>
                  <a:pt x="153162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58940" y="2229613"/>
            <a:ext cx="204470" cy="329565"/>
          </a:xfrm>
          <a:custGeom>
            <a:avLst/>
            <a:gdLst/>
            <a:ahLst/>
            <a:cxnLst/>
            <a:rect l="l" t="t" r="r" b="b"/>
            <a:pathLst>
              <a:path w="204470" h="329564">
                <a:moveTo>
                  <a:pt x="0" y="82295"/>
                </a:moveTo>
                <a:lnTo>
                  <a:pt x="153162" y="82295"/>
                </a:lnTo>
                <a:lnTo>
                  <a:pt x="153162" y="0"/>
                </a:lnTo>
                <a:lnTo>
                  <a:pt x="204215" y="164591"/>
                </a:lnTo>
                <a:lnTo>
                  <a:pt x="153162" y="329183"/>
                </a:lnTo>
                <a:lnTo>
                  <a:pt x="153162" y="246887"/>
                </a:lnTo>
                <a:lnTo>
                  <a:pt x="0" y="246887"/>
                </a:lnTo>
                <a:lnTo>
                  <a:pt x="0" y="82295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5340" y="2214371"/>
            <a:ext cx="204470" cy="332740"/>
          </a:xfrm>
          <a:custGeom>
            <a:avLst/>
            <a:gdLst/>
            <a:ahLst/>
            <a:cxnLst/>
            <a:rect l="l" t="t" r="r" b="b"/>
            <a:pathLst>
              <a:path w="204470" h="332739">
                <a:moveTo>
                  <a:pt x="153161" y="0"/>
                </a:moveTo>
                <a:lnTo>
                  <a:pt x="153161" y="83058"/>
                </a:lnTo>
                <a:lnTo>
                  <a:pt x="0" y="83058"/>
                </a:lnTo>
                <a:lnTo>
                  <a:pt x="0" y="249174"/>
                </a:lnTo>
                <a:lnTo>
                  <a:pt x="153161" y="249174"/>
                </a:lnTo>
                <a:lnTo>
                  <a:pt x="153161" y="332232"/>
                </a:lnTo>
                <a:lnTo>
                  <a:pt x="204215" y="166116"/>
                </a:lnTo>
                <a:lnTo>
                  <a:pt x="153161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5340" y="2214371"/>
            <a:ext cx="204470" cy="332740"/>
          </a:xfrm>
          <a:custGeom>
            <a:avLst/>
            <a:gdLst/>
            <a:ahLst/>
            <a:cxnLst/>
            <a:rect l="l" t="t" r="r" b="b"/>
            <a:pathLst>
              <a:path w="204470" h="332739">
                <a:moveTo>
                  <a:pt x="0" y="83058"/>
                </a:moveTo>
                <a:lnTo>
                  <a:pt x="153161" y="83058"/>
                </a:lnTo>
                <a:lnTo>
                  <a:pt x="153161" y="0"/>
                </a:lnTo>
                <a:lnTo>
                  <a:pt x="204215" y="166116"/>
                </a:lnTo>
                <a:lnTo>
                  <a:pt x="153161" y="332232"/>
                </a:lnTo>
                <a:lnTo>
                  <a:pt x="153161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9144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904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1E31C-6319-BF49-B03A-A5F827B44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Rasterizer</a:t>
            </a:r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Pixels in frame buffer</a:t>
            </a:r>
          </a:p>
          <a:p>
            <a:pPr lvl="1"/>
            <a:r>
              <a:rPr lang="en-US" dirty="0"/>
              <a:t>Performance affected by</a:t>
            </a:r>
          </a:p>
          <a:p>
            <a:pPr lvl="2"/>
            <a:r>
              <a:rPr lang="en-US" dirty="0"/>
              <a:t>Size of window</a:t>
            </a:r>
          </a:p>
          <a:p>
            <a:pPr lvl="2"/>
            <a:r>
              <a:rPr lang="en-US" dirty="0"/>
              <a:t>Number of/size of textures</a:t>
            </a:r>
          </a:p>
          <a:p>
            <a:pPr lvl="1"/>
            <a:r>
              <a:rPr lang="en-US" dirty="0"/>
              <a:t>Find the bottleneck by</a:t>
            </a:r>
          </a:p>
          <a:p>
            <a:pPr lvl="2"/>
            <a:r>
              <a:rPr lang="en-US" dirty="0"/>
              <a:t>Increase the window size, if performance drops -&gt; fill limited application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DB8D-5C71-4343-B5D1-E321AF1FAF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8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D52F9C-B8F2-E440-8653-5C77B0CF0C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Extreme Programming</a:t>
            </a:r>
          </a:p>
          <a:p>
            <a:pPr lvl="2"/>
            <a:r>
              <a:rPr lang="en-US" dirty="0"/>
              <a:t>Simple design, implement fast, test often, if need redesign, but test first!</a:t>
            </a:r>
          </a:p>
          <a:p>
            <a:pPr lvl="1"/>
            <a:r>
              <a:rPr lang="en-US" dirty="0"/>
              <a:t>Optimizing code is a hard task, but don’t over-optimize</a:t>
            </a:r>
          </a:p>
          <a:p>
            <a:pPr lvl="1"/>
            <a:r>
              <a:rPr lang="en-US" dirty="0"/>
              <a:t>Locate the major bottlenecks, remove them, move 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C38DC-E929-5F47-BADF-E7A2E14B77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D563B1-C6AC-E144-9A0C-E55664E411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Optimizing</a:t>
            </a:r>
          </a:p>
          <a:p>
            <a:pPr lvl="1"/>
            <a:r>
              <a:rPr lang="en-US" dirty="0"/>
              <a:t>The bottleneck can move between the different pipeline stages.</a:t>
            </a:r>
          </a:p>
          <a:p>
            <a:pPr lvl="1"/>
            <a:r>
              <a:rPr lang="en-US" dirty="0"/>
              <a:t>Example, assume:</a:t>
            </a:r>
          </a:p>
          <a:p>
            <a:pPr lvl="2"/>
            <a:r>
              <a:rPr lang="en-US" dirty="0"/>
              <a:t>Application stage: 30ms</a:t>
            </a:r>
          </a:p>
          <a:p>
            <a:pPr lvl="2"/>
            <a:r>
              <a:rPr lang="en-US" dirty="0"/>
              <a:t>Geometry stage: 20ms</a:t>
            </a:r>
          </a:p>
          <a:p>
            <a:pPr lvl="2"/>
            <a:r>
              <a:rPr lang="en-US" dirty="0"/>
              <a:t>Rasterizer: 40ms</a:t>
            </a:r>
          </a:p>
          <a:p>
            <a:pPr lvl="1"/>
            <a:r>
              <a:rPr lang="en-US" dirty="0"/>
              <a:t>The maximum framerate is then 1/40ms=25Hz</a:t>
            </a:r>
          </a:p>
          <a:p>
            <a:pPr lvl="1"/>
            <a:r>
              <a:rPr lang="en-US" dirty="0"/>
              <a:t>Optimizing the application stage won’t improve framerate!</a:t>
            </a:r>
          </a:p>
          <a:p>
            <a:pPr lvl="2"/>
            <a:r>
              <a:rPr lang="en-US" dirty="0"/>
              <a:t>Although, we could use the extra time at the geometry stage (20ms idle time) for doing more complex lighting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A658-8322-CB48-97A5-9926CCDC16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77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978719-E942-4746-A5A0-F13A257CF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Optimizing</a:t>
            </a:r>
          </a:p>
          <a:p>
            <a:pPr lvl="1"/>
            <a:r>
              <a:rPr lang="en-US" dirty="0"/>
              <a:t>Some stages are hard to test individually, as they are implemented in specialized hardware.</a:t>
            </a:r>
          </a:p>
          <a:p>
            <a:pPr lvl="1"/>
            <a:r>
              <a:rPr lang="en-US" dirty="0"/>
              <a:t>What we have to do is to setup a number of tests, where each test only affects one stage at a time.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F33D-F768-9749-934C-01E50734D8F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98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BDDB35-41A3-4145-B420-FFAD3C4949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Testing Application stage</a:t>
            </a:r>
          </a:p>
          <a:p>
            <a:pPr lvl="1"/>
            <a:r>
              <a:rPr lang="en-US" dirty="0"/>
              <a:t>Usually executed on CPU</a:t>
            </a:r>
          </a:p>
          <a:p>
            <a:pPr lvl="1"/>
            <a:r>
              <a:rPr lang="en-US" dirty="0"/>
              <a:t>If CPU ~100% we could be CPU limited</a:t>
            </a:r>
          </a:p>
          <a:p>
            <a:pPr lvl="1"/>
            <a:r>
              <a:rPr lang="en-US" dirty="0"/>
              <a:t>Locate the problem</a:t>
            </a:r>
          </a:p>
          <a:p>
            <a:pPr lvl="2"/>
            <a:r>
              <a:rPr lang="en-US" dirty="0"/>
              <a:t>Use profiling tools</a:t>
            </a:r>
          </a:p>
          <a:p>
            <a:pPr lvl="3"/>
            <a:r>
              <a:rPr lang="en-US" dirty="0" err="1"/>
              <a:t>CodeAnalyst</a:t>
            </a:r>
            <a:r>
              <a:rPr lang="en-US" dirty="0"/>
              <a:t> (AMD)</a:t>
            </a:r>
          </a:p>
          <a:p>
            <a:pPr lvl="3"/>
            <a:r>
              <a:rPr lang="en-US" dirty="0" err="1"/>
              <a:t>VTune</a:t>
            </a:r>
            <a:r>
              <a:rPr lang="en-US" dirty="0"/>
              <a:t> Analyzer (INTEL)</a:t>
            </a:r>
          </a:p>
          <a:p>
            <a:pPr lvl="2"/>
            <a:r>
              <a:rPr lang="en-US" dirty="0"/>
              <a:t>Send down data that causes the other stages to do little or no work, if CPU still 100%, the problem is in the Application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0522-2E1D-9040-8B43-6B3F2D48534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19F0BD-CDA1-484D-ADBF-26FC2FCEF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geometry</a:t>
            </a:r>
          </a:p>
          <a:p>
            <a:pPr lvl="1"/>
            <a:r>
              <a:rPr lang="en-US" dirty="0"/>
              <a:t>Add/remove lights</a:t>
            </a:r>
          </a:p>
          <a:p>
            <a:pPr lvl="1"/>
            <a:r>
              <a:rPr lang="en-US" dirty="0"/>
              <a:t>Try different kinds of lights</a:t>
            </a:r>
          </a:p>
          <a:p>
            <a:pPr lvl="2"/>
            <a:r>
              <a:rPr lang="en-US" dirty="0"/>
              <a:t>Directional less computational intensive</a:t>
            </a:r>
          </a:p>
          <a:p>
            <a:pPr lvl="2"/>
            <a:r>
              <a:rPr lang="en-US" dirty="0"/>
              <a:t>Point lights</a:t>
            </a:r>
          </a:p>
          <a:p>
            <a:pPr lvl="2"/>
            <a:r>
              <a:rPr lang="en-US" dirty="0"/>
              <a:t>Spotlights - most demanding</a:t>
            </a:r>
          </a:p>
          <a:p>
            <a:pPr lvl="1"/>
            <a:r>
              <a:rPr lang="en-US" dirty="0"/>
              <a:t>If performance changes, we are transform-limited</a:t>
            </a:r>
          </a:p>
          <a:p>
            <a:pPr lvl="1"/>
            <a:r>
              <a:rPr lang="en-US" dirty="0"/>
              <a:t>If we are using programmable shaders, we can remove the lighting equation, to see if performance increases.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A4E9-0177-9F44-9420-D6BFBCE91F3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88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D3396F-646E-734B-A727-B6FB220E37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Testing Rasterizer</a:t>
            </a:r>
          </a:p>
          <a:p>
            <a:pPr lvl="1"/>
            <a:r>
              <a:rPr lang="en-US" dirty="0"/>
              <a:t>Size of rendered surface</a:t>
            </a:r>
          </a:p>
          <a:p>
            <a:pPr lvl="1"/>
            <a:r>
              <a:rPr lang="en-US" dirty="0"/>
              <a:t>Turn off blending and depth buffering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3FE-29D2-CD43-8FBD-EBF051BB04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0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17005FA-94BA-F74D-9018-0C52D8B4C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Real time ”A Bugs Life”</a:t>
            </a:r>
          </a:p>
          <a:p>
            <a:pPr lvl="1"/>
            <a:r>
              <a:rPr lang="en-US" dirty="0"/>
              <a:t>1998 Pixar/Walt Disney released A Bugs Life.</a:t>
            </a:r>
          </a:p>
          <a:p>
            <a:pPr lvl="1"/>
            <a:r>
              <a:rPr lang="en-US" dirty="0"/>
              <a:t>Generating an average frame took 3-4 h (even up to 20h) on a 330Mhz UltraSPARC</a:t>
            </a:r>
          </a:p>
          <a:p>
            <a:pPr lvl="1"/>
            <a:r>
              <a:rPr lang="en-US" dirty="0"/>
              <a:t>For a minimum frame rate of 12 fps would take a speed-up of 150,000 times</a:t>
            </a:r>
          </a:p>
          <a:p>
            <a:pPr lvl="1"/>
            <a:r>
              <a:rPr lang="en-US" dirty="0"/>
              <a:t>Given Moore’s law, (acceleration rate of 2 times every 18 months)</a:t>
            </a:r>
          </a:p>
          <a:p>
            <a:pPr lvl="2"/>
            <a:r>
              <a:rPr lang="en-US" dirty="0"/>
              <a:t>would get us to year 2024.</a:t>
            </a:r>
          </a:p>
          <a:p>
            <a:pPr lvl="1"/>
            <a:r>
              <a:rPr lang="en-US" dirty="0"/>
              <a:t>Graphic chips have developed faster than that</a:t>
            </a:r>
          </a:p>
          <a:p>
            <a:pPr lvl="1"/>
            <a:r>
              <a:rPr lang="en-US" dirty="0"/>
              <a:t>Graphic chipsets doubling every 6 months</a:t>
            </a:r>
          </a:p>
          <a:p>
            <a:pPr lvl="2"/>
            <a:r>
              <a:rPr lang="en-US" dirty="0"/>
              <a:t>Would lead to 2007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EAA602D-1E42-2545-90CF-39C74F9ABE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/>
          <p:nvPr/>
        </p:nvSpPr>
        <p:spPr>
          <a:xfrm>
            <a:off x="7947529" y="4597707"/>
            <a:ext cx="3413760" cy="1432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052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823BF5-6215-CF4B-B4B5-7D7E525446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Overall optimization</a:t>
            </a:r>
          </a:p>
          <a:p>
            <a:pPr lvl="1"/>
            <a:r>
              <a:rPr lang="en-US" dirty="0"/>
              <a:t>Reduce the number of primitives</a:t>
            </a:r>
          </a:p>
          <a:p>
            <a:pPr lvl="2"/>
            <a:r>
              <a:rPr lang="en-US" dirty="0"/>
              <a:t>Culling (later on)</a:t>
            </a:r>
          </a:p>
          <a:p>
            <a:pPr lvl="2"/>
            <a:r>
              <a:rPr lang="en-US" dirty="0"/>
              <a:t>Reduce the complexity of the models</a:t>
            </a:r>
          </a:p>
          <a:p>
            <a:pPr lvl="2"/>
            <a:r>
              <a:rPr lang="en-US" dirty="0"/>
              <a:t>Level of detail—render object only as accurate as necessary</a:t>
            </a:r>
          </a:p>
          <a:p>
            <a:pPr lvl="1"/>
            <a:r>
              <a:rPr lang="en-US" dirty="0"/>
              <a:t>Choose as low a precision as is possible</a:t>
            </a:r>
          </a:p>
          <a:p>
            <a:pPr lvl="2"/>
            <a:r>
              <a:rPr lang="en-US" dirty="0"/>
              <a:t>Vertices, </a:t>
            </a:r>
            <a:r>
              <a:rPr lang="en-US" dirty="0" err="1"/>
              <a:t>normals</a:t>
            </a:r>
            <a:r>
              <a:rPr lang="en-US" dirty="0"/>
              <a:t>, texture coordinates (watch out for anomalies!)</a:t>
            </a:r>
          </a:p>
          <a:p>
            <a:pPr lvl="1"/>
            <a:r>
              <a:rPr lang="en-US" dirty="0"/>
              <a:t>Turn of features not used</a:t>
            </a:r>
          </a:p>
          <a:p>
            <a:pPr lvl="2"/>
            <a:r>
              <a:rPr lang="en-US" dirty="0"/>
              <a:t>Fog, blending, lighting, transparency etc..</a:t>
            </a:r>
          </a:p>
          <a:p>
            <a:pPr lvl="1"/>
            <a:r>
              <a:rPr lang="en-US" dirty="0"/>
              <a:t>Preprocess the models</a:t>
            </a:r>
          </a:p>
          <a:p>
            <a:pPr lvl="2"/>
            <a:r>
              <a:rPr lang="en-US" dirty="0"/>
              <a:t>Most </a:t>
            </a:r>
            <a:r>
              <a:rPr lang="en-US" dirty="0" err="1"/>
              <a:t>hw</a:t>
            </a:r>
            <a:r>
              <a:rPr lang="en-US" dirty="0"/>
              <a:t> prefers triangles and quads, not polygons (&gt;4 corners)</a:t>
            </a:r>
          </a:p>
          <a:p>
            <a:pPr lvl="2"/>
            <a:r>
              <a:rPr lang="en-US" dirty="0"/>
              <a:t>Tri-strips reduces data sent over the bus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2A79-45D5-6644-A2A6-F427C32E007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38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nline Media 11" descr="Exploring the limits of real time rendering">
            <a:hlinkClick r:id="" action="ppaction://media"/>
            <a:extLst>
              <a:ext uri="{FF2B5EF4-FFF2-40B4-BE49-F238E27FC236}">
                <a16:creationId xmlns:a16="http://schemas.microsoft.com/office/drawing/2014/main" id="{F51EE511-EBC5-E947-ACF0-13AFE9AF0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0994" y="918313"/>
            <a:ext cx="9950012" cy="559688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BEB6D6-A043-AB4F-BC36-E5F1B9A269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4000" spc="-5" dirty="0"/>
              <a:t>Real time bugs life –</a:t>
            </a:r>
            <a:r>
              <a:rPr lang="en-US" sz="4000" spc="35" dirty="0"/>
              <a:t> </a:t>
            </a:r>
            <a:r>
              <a:rPr lang="en-US" sz="4000" spc="-15" dirty="0"/>
              <a:t>Unreal Engine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FA862F-6BDA-8D4A-A761-3B5869287C9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https://youtu.be/qlyzo9ll9Vw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2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92CAF6-68AB-0244-B13D-C98F0049D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”A Bugs Life”</a:t>
            </a:r>
          </a:p>
          <a:p>
            <a:pPr lvl="1"/>
            <a:r>
              <a:rPr lang="en-US" dirty="0"/>
              <a:t>Very unlikely trend can continue</a:t>
            </a:r>
          </a:p>
          <a:p>
            <a:pPr lvl="2"/>
            <a:r>
              <a:rPr lang="en-US" dirty="0"/>
              <a:t>Electron leakage and Quantum effects will appear when the electronics is shrink far enough. (Colin P. Williams et. al., Explorations in Quantum Computing)</a:t>
            </a:r>
          </a:p>
          <a:p>
            <a:pPr lvl="1"/>
            <a:r>
              <a:rPr lang="en-US" dirty="0"/>
              <a:t>Methods for optimizing the graphics, both in software and later in hardware helped with performance and realism leaps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AE4-E10D-1F48-88A3-595BB13371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8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19DD34-C3BF-C34C-B077-C1AA13767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Real Time Graphics</a:t>
            </a:r>
          </a:p>
          <a:p>
            <a:pPr lvl="1"/>
            <a:r>
              <a:rPr lang="en-US" dirty="0"/>
              <a:t>James Helman in “Architecture and Performance of Entertainment systems” SIGGRAPH-94 noticed that</a:t>
            </a:r>
          </a:p>
          <a:p>
            <a:pPr lvl="2"/>
            <a:r>
              <a:rPr lang="en-US" dirty="0"/>
              <a:t>If frame rate is lower than display refresh rate (e.g., 60Hz), motions are experienced unnatural</a:t>
            </a:r>
          </a:p>
          <a:p>
            <a:pPr lvl="2"/>
            <a:r>
              <a:rPr lang="en-US" dirty="0"/>
              <a:t>Ideally we would like to have frame rate == display refresh rate (generally 60Hz)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FC22-E7F9-A743-9708-EDC455CE7C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FAEC47-4D27-4F4C-ADC2-83AEB0115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Frame rate - so very important for VR</a:t>
            </a:r>
            <a:endParaRPr lang="en-US" b="1" dirty="0"/>
          </a:p>
          <a:p>
            <a:pPr lvl="1"/>
            <a:r>
              <a:rPr lang="en-US" dirty="0"/>
              <a:t>Low frame rate: </a:t>
            </a:r>
          </a:p>
          <a:p>
            <a:pPr lvl="2"/>
            <a:r>
              <a:rPr lang="en-US" dirty="0"/>
              <a:t>Latency for the user</a:t>
            </a:r>
          </a:p>
          <a:p>
            <a:pPr lvl="2"/>
            <a:r>
              <a:rPr lang="en-US" dirty="0"/>
              <a:t>No presence</a:t>
            </a:r>
          </a:p>
          <a:p>
            <a:pPr lvl="1"/>
            <a:r>
              <a:rPr lang="en-US" dirty="0"/>
              <a:t>Uneven frame rate</a:t>
            </a:r>
          </a:p>
          <a:p>
            <a:pPr lvl="2"/>
            <a:r>
              <a:rPr lang="en-US" dirty="0"/>
              <a:t>Due to different object detail in the scene</a:t>
            </a:r>
          </a:p>
          <a:p>
            <a:pPr lvl="2"/>
            <a:r>
              <a:rPr lang="en-US" dirty="0"/>
              <a:t>Jerky graphics</a:t>
            </a:r>
          </a:p>
          <a:p>
            <a:pPr lvl="2"/>
            <a:r>
              <a:rPr lang="en-US" dirty="0"/>
              <a:t>Hard to interact with objects when speed in unpredictable</a:t>
            </a:r>
          </a:p>
          <a:p>
            <a:pPr lvl="1"/>
            <a:r>
              <a:rPr lang="en-US" dirty="0"/>
              <a:t>Constant high frame rate – What we wish for</a:t>
            </a:r>
          </a:p>
          <a:p>
            <a:pPr lvl="2"/>
            <a:r>
              <a:rPr lang="en-US" dirty="0"/>
              <a:t>6 fps, a sense of interactivity</a:t>
            </a:r>
          </a:p>
          <a:p>
            <a:pPr lvl="2"/>
            <a:r>
              <a:rPr lang="en-US" dirty="0"/>
              <a:t>15 fps is real time</a:t>
            </a:r>
          </a:p>
          <a:p>
            <a:pPr lvl="2"/>
            <a:r>
              <a:rPr lang="en-US" dirty="0"/>
              <a:t>30-60 minimum target for games</a:t>
            </a:r>
          </a:p>
          <a:p>
            <a:pPr lvl="2"/>
            <a:r>
              <a:rPr lang="en-US" dirty="0"/>
              <a:t>&gt; 72 fps changes in display rate is undetectable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29A5-174D-1B4C-A71D-8E410A1BF9A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4409"/>
      </p:ext>
    </p:extLst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1572</TotalTime>
  <Words>2450</Words>
  <Application>Microsoft Macintosh PowerPoint</Application>
  <PresentationFormat>Widescreen</PresentationFormat>
  <Paragraphs>472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新細明體</vt:lpstr>
      <vt:lpstr>Arial</vt:lpstr>
      <vt:lpstr>Calibri</vt:lpstr>
      <vt:lpstr>Gill Sans MT</vt:lpstr>
      <vt:lpstr>Tahoma</vt:lpstr>
      <vt:lpstr>Times New Roman</vt:lpstr>
      <vt:lpstr>17/02/15</vt:lpstr>
      <vt:lpstr>CIS 4930-001: Introduction to Augmented and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</dc:creator>
  <cp:lastModifiedBy>Rosen, Paul</cp:lastModifiedBy>
  <cp:revision>116</cp:revision>
  <dcterms:created xsi:type="dcterms:W3CDTF">2013-08-12T17:41:37Z</dcterms:created>
  <dcterms:modified xsi:type="dcterms:W3CDTF">2019-10-09T20:42:34Z</dcterms:modified>
</cp:coreProperties>
</file>